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26"/>
  </p:notesMasterIdLst>
  <p:handoutMasterIdLst>
    <p:handoutMasterId r:id="rId27"/>
  </p:handoutMasterIdLst>
  <p:sldIdLst>
    <p:sldId id="533" r:id="rId2"/>
    <p:sldId id="256" r:id="rId3"/>
    <p:sldId id="537" r:id="rId4"/>
    <p:sldId id="433" r:id="rId5"/>
    <p:sldId id="523" r:id="rId6"/>
    <p:sldId id="524" r:id="rId7"/>
    <p:sldId id="608" r:id="rId8"/>
    <p:sldId id="577" r:id="rId9"/>
    <p:sldId id="580" r:id="rId10"/>
    <p:sldId id="581" r:id="rId11"/>
    <p:sldId id="582" r:id="rId12"/>
    <p:sldId id="583" r:id="rId13"/>
    <p:sldId id="609" r:id="rId14"/>
    <p:sldId id="610" r:id="rId15"/>
    <p:sldId id="612" r:id="rId16"/>
    <p:sldId id="611" r:id="rId17"/>
    <p:sldId id="613" r:id="rId18"/>
    <p:sldId id="614" r:id="rId19"/>
    <p:sldId id="615" r:id="rId20"/>
    <p:sldId id="616" r:id="rId21"/>
    <p:sldId id="617" r:id="rId22"/>
    <p:sldId id="618" r:id="rId23"/>
    <p:sldId id="620" r:id="rId24"/>
    <p:sldId id="619" r:id="rId25"/>
  </p:sldIdLst>
  <p:sldSz cx="9144000" cy="6858000" type="screen4x3"/>
  <p:notesSz cx="6858000" cy="9266238"/>
  <p:defaultTextStyle>
    <a:defPPr>
      <a:defRPr lang="en-US"/>
    </a:defPPr>
    <a:lvl1pPr algn="l" rtl="0" eaLnBrk="0" fontAlgn="base" hangingPunct="0">
      <a:spcBef>
        <a:spcPct val="0"/>
      </a:spcBef>
      <a:spcAft>
        <a:spcPct val="0"/>
      </a:spcAft>
      <a:defRPr sz="1600" kern="1200">
        <a:solidFill>
          <a:schemeClr val="tx1"/>
        </a:solidFill>
        <a:latin typeface="Verdana" pitchFamily="34" charset="0"/>
        <a:ea typeface="+mn-ea"/>
        <a:cs typeface="+mn-cs"/>
      </a:defRPr>
    </a:lvl1pPr>
    <a:lvl2pPr marL="457200" algn="l" rtl="0" eaLnBrk="0" fontAlgn="base" hangingPunct="0">
      <a:spcBef>
        <a:spcPct val="0"/>
      </a:spcBef>
      <a:spcAft>
        <a:spcPct val="0"/>
      </a:spcAft>
      <a:defRPr sz="1600" kern="1200">
        <a:solidFill>
          <a:schemeClr val="tx1"/>
        </a:solidFill>
        <a:latin typeface="Verdana" pitchFamily="34" charset="0"/>
        <a:ea typeface="+mn-ea"/>
        <a:cs typeface="+mn-cs"/>
      </a:defRPr>
    </a:lvl2pPr>
    <a:lvl3pPr marL="914400" algn="l" rtl="0" eaLnBrk="0" fontAlgn="base" hangingPunct="0">
      <a:spcBef>
        <a:spcPct val="0"/>
      </a:spcBef>
      <a:spcAft>
        <a:spcPct val="0"/>
      </a:spcAft>
      <a:defRPr sz="1600" kern="1200">
        <a:solidFill>
          <a:schemeClr val="tx1"/>
        </a:solidFill>
        <a:latin typeface="Verdana" pitchFamily="34" charset="0"/>
        <a:ea typeface="+mn-ea"/>
        <a:cs typeface="+mn-cs"/>
      </a:defRPr>
    </a:lvl3pPr>
    <a:lvl4pPr marL="1371600" algn="l" rtl="0" eaLnBrk="0" fontAlgn="base" hangingPunct="0">
      <a:spcBef>
        <a:spcPct val="0"/>
      </a:spcBef>
      <a:spcAft>
        <a:spcPct val="0"/>
      </a:spcAft>
      <a:defRPr sz="1600" kern="1200">
        <a:solidFill>
          <a:schemeClr val="tx1"/>
        </a:solidFill>
        <a:latin typeface="Verdana" pitchFamily="34" charset="0"/>
        <a:ea typeface="+mn-ea"/>
        <a:cs typeface="+mn-cs"/>
      </a:defRPr>
    </a:lvl4pPr>
    <a:lvl5pPr marL="1828800" algn="l" rtl="0" eaLnBrk="0" fontAlgn="base" hangingPunct="0">
      <a:spcBef>
        <a:spcPct val="0"/>
      </a:spcBef>
      <a:spcAft>
        <a:spcPct val="0"/>
      </a:spcAft>
      <a:defRPr sz="1600" kern="1200">
        <a:solidFill>
          <a:schemeClr val="tx1"/>
        </a:solidFill>
        <a:latin typeface="Verdana" pitchFamily="34" charset="0"/>
        <a:ea typeface="+mn-ea"/>
        <a:cs typeface="+mn-cs"/>
      </a:defRPr>
    </a:lvl5pPr>
    <a:lvl6pPr marL="2286000" algn="l" defTabSz="914400" rtl="0" eaLnBrk="1" latinLnBrk="0" hangingPunct="1">
      <a:defRPr sz="1600" kern="1200">
        <a:solidFill>
          <a:schemeClr val="tx1"/>
        </a:solidFill>
        <a:latin typeface="Verdana" pitchFamily="34" charset="0"/>
        <a:ea typeface="+mn-ea"/>
        <a:cs typeface="+mn-cs"/>
      </a:defRPr>
    </a:lvl6pPr>
    <a:lvl7pPr marL="2743200" algn="l" defTabSz="914400" rtl="0" eaLnBrk="1" latinLnBrk="0" hangingPunct="1">
      <a:defRPr sz="1600" kern="1200">
        <a:solidFill>
          <a:schemeClr val="tx1"/>
        </a:solidFill>
        <a:latin typeface="Verdana" pitchFamily="34" charset="0"/>
        <a:ea typeface="+mn-ea"/>
        <a:cs typeface="+mn-cs"/>
      </a:defRPr>
    </a:lvl7pPr>
    <a:lvl8pPr marL="3200400" algn="l" defTabSz="914400" rtl="0" eaLnBrk="1" latinLnBrk="0" hangingPunct="1">
      <a:defRPr sz="1600" kern="1200">
        <a:solidFill>
          <a:schemeClr val="tx1"/>
        </a:solidFill>
        <a:latin typeface="Verdana" pitchFamily="34" charset="0"/>
        <a:ea typeface="+mn-ea"/>
        <a:cs typeface="+mn-cs"/>
      </a:defRPr>
    </a:lvl8pPr>
    <a:lvl9pPr marL="3657600" algn="l" defTabSz="914400" rtl="0" eaLnBrk="1" latinLnBrk="0" hangingPunct="1">
      <a:defRPr sz="1600" kern="1200">
        <a:solidFill>
          <a:schemeClr val="tx1"/>
        </a:solidFill>
        <a:latin typeface="Verdan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34597" autoAdjust="0"/>
    <p:restoredTop sz="86444" autoAdjust="0"/>
  </p:normalViewPr>
  <p:slideViewPr>
    <p:cSldViewPr>
      <p:cViewPr>
        <p:scale>
          <a:sx n="47" d="100"/>
          <a:sy n="47" d="100"/>
        </p:scale>
        <p:origin x="102" y="-408"/>
      </p:cViewPr>
      <p:guideLst>
        <p:guide orient="horz" pos="2160"/>
        <p:guide pos="2880"/>
      </p:guideLst>
    </p:cSldViewPr>
  </p:slideViewPr>
  <p:outlineViewPr>
    <p:cViewPr>
      <p:scale>
        <a:sx n="33" d="100"/>
        <a:sy n="33" d="100"/>
      </p:scale>
      <p:origin x="0" y="867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56" d="100"/>
          <a:sy n="56" d="100"/>
        </p:scale>
        <p:origin x="-1212" y="-84"/>
      </p:cViewPr>
      <p:guideLst>
        <p:guide orient="horz" pos="2919"/>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3312"/>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63312"/>
          </a:xfrm>
          <a:prstGeom prst="rect">
            <a:avLst/>
          </a:prstGeom>
        </p:spPr>
        <p:txBody>
          <a:bodyPr vert="horz" lIns="91440" tIns="45720" rIns="91440" bIns="45720" rtlCol="0"/>
          <a:lstStyle>
            <a:lvl1pPr algn="r">
              <a:defRPr sz="1200"/>
            </a:lvl1pPr>
          </a:lstStyle>
          <a:p>
            <a:fld id="{9757EFA2-1E9A-499D-BCCE-D18FF00DA70D}" type="datetimeFigureOut">
              <a:rPr lang="en-US" smtClean="0"/>
              <a:pPr/>
              <a:t>6/3/2009</a:t>
            </a:fld>
            <a:endParaRPr lang="en-US"/>
          </a:p>
        </p:txBody>
      </p:sp>
      <p:sp>
        <p:nvSpPr>
          <p:cNvPr id="4" name="Footer Placeholder 3"/>
          <p:cNvSpPr>
            <a:spLocks noGrp="1"/>
          </p:cNvSpPr>
          <p:nvPr>
            <p:ph type="ftr" sz="quarter" idx="2"/>
          </p:nvPr>
        </p:nvSpPr>
        <p:spPr>
          <a:xfrm>
            <a:off x="0" y="8801318"/>
            <a:ext cx="2971800" cy="46331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801318"/>
            <a:ext cx="2971800" cy="463312"/>
          </a:xfrm>
          <a:prstGeom prst="rect">
            <a:avLst/>
          </a:prstGeom>
        </p:spPr>
        <p:txBody>
          <a:bodyPr vert="horz" lIns="91440" tIns="45720" rIns="91440" bIns="45720" rtlCol="0" anchor="b"/>
          <a:lstStyle>
            <a:lvl1pPr algn="r">
              <a:defRPr sz="1200"/>
            </a:lvl1pPr>
          </a:lstStyle>
          <a:p>
            <a:fld id="{5F74C210-2C40-4FAB-99BB-02635E3A9EA0}"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3938" name="Rectangle 2"/>
          <p:cNvSpPr>
            <a:spLocks noGrp="1" noChangeArrowheads="1"/>
          </p:cNvSpPr>
          <p:nvPr>
            <p:ph type="hdr" sz="quarter"/>
          </p:nvPr>
        </p:nvSpPr>
        <p:spPr bwMode="auto">
          <a:xfrm>
            <a:off x="0"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endParaRPr lang="en-US"/>
          </a:p>
        </p:txBody>
      </p:sp>
      <p:sp>
        <p:nvSpPr>
          <p:cNvPr id="423939" name="Rectangle 3"/>
          <p:cNvSpPr>
            <a:spLocks noGrp="1" noChangeArrowheads="1"/>
          </p:cNvSpPr>
          <p:nvPr>
            <p:ph type="dt" idx="1"/>
          </p:nvPr>
        </p:nvSpPr>
        <p:spPr bwMode="auto">
          <a:xfrm>
            <a:off x="3884613" y="0"/>
            <a:ext cx="2971800" cy="463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endParaRPr lang="en-US"/>
          </a:p>
        </p:txBody>
      </p:sp>
      <p:sp>
        <p:nvSpPr>
          <p:cNvPr id="423940" name="Rectangle 4"/>
          <p:cNvSpPr>
            <a:spLocks noGrp="1" noRot="1" noChangeAspect="1" noChangeArrowheads="1" noTextEdit="1"/>
          </p:cNvSpPr>
          <p:nvPr>
            <p:ph type="sldImg" idx="2"/>
          </p:nvPr>
        </p:nvSpPr>
        <p:spPr bwMode="auto">
          <a:xfrm>
            <a:off x="-15875" y="0"/>
            <a:ext cx="2317750" cy="1738313"/>
          </a:xfrm>
          <a:prstGeom prst="rect">
            <a:avLst/>
          </a:prstGeom>
          <a:noFill/>
          <a:ln w="9525">
            <a:solidFill>
              <a:srgbClr val="000000"/>
            </a:solidFill>
            <a:miter lim="800000"/>
            <a:headEnd/>
            <a:tailEnd/>
          </a:ln>
          <a:effectLst/>
        </p:spPr>
      </p:sp>
      <p:sp>
        <p:nvSpPr>
          <p:cNvPr id="423941" name="Rectangle 5"/>
          <p:cNvSpPr>
            <a:spLocks noGrp="1" noChangeArrowheads="1"/>
          </p:cNvSpPr>
          <p:nvPr>
            <p:ph type="body" sz="quarter" idx="3"/>
          </p:nvPr>
        </p:nvSpPr>
        <p:spPr bwMode="auto">
          <a:xfrm>
            <a:off x="0" y="1737519"/>
            <a:ext cx="6858000" cy="7315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23942" name="Rectangle 6"/>
          <p:cNvSpPr>
            <a:spLocks noGrp="1" noChangeArrowheads="1"/>
          </p:cNvSpPr>
          <p:nvPr>
            <p:ph type="ftr" sz="quarter" idx="4"/>
          </p:nvPr>
        </p:nvSpPr>
        <p:spPr bwMode="auto">
          <a:xfrm>
            <a:off x="0"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endParaRPr lang="en-US"/>
          </a:p>
        </p:txBody>
      </p:sp>
      <p:sp>
        <p:nvSpPr>
          <p:cNvPr id="423943" name="Rectangle 7"/>
          <p:cNvSpPr>
            <a:spLocks noGrp="1" noChangeArrowheads="1"/>
          </p:cNvSpPr>
          <p:nvPr>
            <p:ph type="sldNum" sz="quarter" idx="5"/>
          </p:nvPr>
        </p:nvSpPr>
        <p:spPr bwMode="auto">
          <a:xfrm>
            <a:off x="3884613" y="8801318"/>
            <a:ext cx="2971800" cy="4633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A87E8938-2E9A-4B13-B375-3D75BC2BAA34}"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8600115-DFE9-4CE2-B8FA-33BCBA25BB86}" type="slidenum">
              <a:rPr lang="en-US"/>
              <a:pPr/>
              <a:t>4</a:t>
            </a:fld>
            <a:endParaRPr lang="en-US"/>
          </a:p>
        </p:txBody>
      </p:sp>
      <p:sp>
        <p:nvSpPr>
          <p:cNvPr id="424962" name="Rectangle 2"/>
          <p:cNvSpPr>
            <a:spLocks noGrp="1" noRot="1" noChangeAspect="1" noChangeArrowheads="1" noTextEdit="1"/>
          </p:cNvSpPr>
          <p:nvPr>
            <p:ph type="sldImg"/>
          </p:nvPr>
        </p:nvSpPr>
        <p:spPr>
          <a:xfrm>
            <a:off x="-15875" y="0"/>
            <a:ext cx="2317750" cy="1738313"/>
          </a:xfrm>
          <a:ln/>
        </p:spPr>
      </p:sp>
      <p:sp>
        <p:nvSpPr>
          <p:cNvPr id="424963" name="Rectangle 3"/>
          <p:cNvSpPr>
            <a:spLocks noGrp="1" noChangeArrowheads="1"/>
          </p:cNvSpPr>
          <p:nvPr>
            <p:ph type="body" idx="1"/>
          </p:nvPr>
        </p:nvSpPr>
        <p:spPr/>
        <p:txBody>
          <a:bodyPr/>
          <a:lstStyle/>
          <a:p>
            <a:r>
              <a:rPr lang="en-US" b="1"/>
              <a:t>Time:  5 minutes</a:t>
            </a:r>
            <a:endParaRPr lang="en-US"/>
          </a:p>
          <a:p>
            <a:endParaRPr lang="en-US"/>
          </a:p>
          <a:p>
            <a:r>
              <a:rPr lang="en-US"/>
              <a:t>Have class participants get into groups of 4. Instruct them to share their names and respond to the question, “What are some goals parents often have for the sex education of their children?”</a:t>
            </a:r>
            <a:br>
              <a:rPr lang="en-US"/>
            </a:br>
            <a:endParaRPr lang="en-US"/>
          </a:p>
          <a:p>
            <a:r>
              <a:rPr lang="en-US"/>
              <a:t>After the groups have had 2-3 minutes to discuss the question, ask for volunteers to share their thoughts or ideas with the larger group. List these goals on a white board or flipchart.</a:t>
            </a:r>
          </a:p>
          <a:p>
            <a:endParaRPr lang="en-US" b="1"/>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Our teachings as parents should be their first messages. Our teachings should be explicit and direct. And that leads us to our next general principle of sex education in the Christian home:</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&lt;treatment&gt; Principle 7: Positive messages are more potent than negative messages.</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As Romans 2:1-16 teaches, God’s Law is written on the hearts of all persons. We trust, on this basis, that in their hearts our children will be able to recognize the truth when it is presented to them. And the truth of the Christian view of sex is a good, positive truth: Sex is a marvelous gift of God. Christians believe that good is more powerful than evil. Because the Christian message about sexuality is fundamentally positive, good, and true, we can trust in the persuasive power of the positive message about the Christian view of sex. In fact, all other messages about sexuality other than those of the Christian faith diminish rather than enhance our understanding of sexuality.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18</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Arial" charset="0"/>
                <a:ea typeface="+mn-ea"/>
                <a:cs typeface="Arial" charset="0"/>
              </a:rPr>
              <a:t>Caution about consequences.</a:t>
            </a:r>
            <a:r>
              <a:rPr lang="en-US" sz="1200" i="1" kern="1200" dirty="0" smtClean="0">
                <a:solidFill>
                  <a:schemeClr val="tx1"/>
                </a:solidFill>
                <a:latin typeface="Arial" charset="0"/>
                <a:ea typeface="+mn-ea"/>
                <a:cs typeface="Arial" charset="0"/>
              </a:rPr>
              <a:t> </a:t>
            </a:r>
            <a:r>
              <a:rPr lang="en-US" sz="1200" kern="1200" dirty="0" smtClean="0">
                <a:solidFill>
                  <a:schemeClr val="tx1"/>
                </a:solidFill>
                <a:latin typeface="Arial" charset="0"/>
                <a:ea typeface="+mn-ea"/>
                <a:cs typeface="Arial" charset="0"/>
              </a:rPr>
              <a:t>Based on a spirit of caution, parents reason that teenagers should not have sex because of the risk of serious consequences of pregnancy and disease for an unmarried person. The majority of arguments in Christian and nonreligious books exhorting teenagers to wait to have sex are about such consequences. These types of arguments can be extremely powerful because they are concrete and easy to describe. “Do you want to get pregnant and ruin your life?” “Do you want to get AIDS and waste away and die?” Some of the physical and emotional consequences of premarital sexual activity truly are devastating, and children need to be informed about these consequences. Because these consequences are important, we will expand upon them in a later chapter. But putting the main emphasis here is a mistake.</a:t>
            </a:r>
          </a:p>
          <a:p>
            <a:r>
              <a:rPr lang="en-US" sz="1200" kern="1200" dirty="0" smtClean="0">
                <a:solidFill>
                  <a:schemeClr val="tx1"/>
                </a:solidFill>
                <a:latin typeface="Arial" charset="0"/>
                <a:ea typeface="+mn-ea"/>
                <a:cs typeface="Arial" charset="0"/>
              </a:rPr>
              <a:t>The problem with arguing by the consequences alone is that it suggests that the act of sexual intercourse in and of itself does not have moral implications. The moral problem with the act comes only in the distasteful consequences that can flow from it. Do you see how confusing this message can be for a teen? It essentially says, “Sexual intercourse in itself does not matter. Sex is neutral. What matters is that you not get a disease or get pregnant.” When we place the brunt of our concern on the possible </a:t>
            </a:r>
            <a:r>
              <a:rPr lang="en-US" sz="1200" i="1" kern="1200" dirty="0" smtClean="0">
                <a:solidFill>
                  <a:schemeClr val="tx1"/>
                </a:solidFill>
                <a:latin typeface="Arial" charset="0"/>
                <a:ea typeface="+mn-ea"/>
                <a:cs typeface="Arial" charset="0"/>
              </a:rPr>
              <a:t>results</a:t>
            </a:r>
            <a:r>
              <a:rPr lang="en-US" sz="1200" kern="1200" dirty="0" smtClean="0">
                <a:solidFill>
                  <a:schemeClr val="tx1"/>
                </a:solidFill>
                <a:latin typeface="Arial" charset="0"/>
                <a:ea typeface="+mn-ea"/>
                <a:cs typeface="Arial" charset="0"/>
              </a:rPr>
              <a:t> of disease or pregnancy, we set ourselves and the child up for the forceful opposing argument: “But you can prevent unwanted diseases or pregnancies by using birth control, so you don’t have to abstain from sex.” In other words, the bad consequences become mere obstacles to be avoided; they are not really a solid argument for the immorality of the behavior. The consequences can be bad, but sex in itself does not matter. At its worst, this emphasis suggests that if physicians ever do wipe out sexually transmitted diseases and produce the perfect contraceptive method, then Christian morality will be obsolete because the consequences are under control.</a:t>
            </a:r>
          </a:p>
          <a:p>
            <a:r>
              <a:rPr lang="en-US" sz="1200" kern="1200" dirty="0" smtClean="0">
                <a:solidFill>
                  <a:schemeClr val="tx1"/>
                </a:solidFill>
                <a:latin typeface="Arial" charset="0"/>
                <a:ea typeface="+mn-ea"/>
                <a:cs typeface="Arial" charset="0"/>
              </a:rPr>
              <a:t>Thus, these arguments, while powerful, can lose much of their punch when the child learns about ways of avoiding the consequences. Sexually transmitted diseases can be avoided by proper use of condoms. The risk of pregnancy and abortion can be lessened by use of birth control. Guilt can be avoided by rationalizing your behavior. Difficulties in breaking up and emotional distress can be avoided by simply growing up and being mature. And so forth.</a:t>
            </a:r>
          </a:p>
          <a:p>
            <a:r>
              <a:rPr lang="en-US" sz="1200" kern="1200" dirty="0" smtClean="0">
                <a:solidFill>
                  <a:schemeClr val="tx1"/>
                </a:solidFill>
                <a:latin typeface="Arial" charset="0"/>
                <a:ea typeface="+mn-ea"/>
                <a:cs typeface="Arial" charset="0"/>
              </a:rPr>
              <a:t>Defending Christian morality by majoring on negative consequences of sex is a mistake. It puts the emphasis in the wrong place. The possible consequences of premarital sex are vital and of deep concern, but they are vital because they support the core of Christian morality about sexual expression; they do not in and of themselves form the core of Christian morality.</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19</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Arial" charset="0"/>
                <a:ea typeface="+mn-ea"/>
                <a:cs typeface="Arial" charset="0"/>
              </a:rPr>
              <a:t>Value of obedience.</a:t>
            </a:r>
            <a:r>
              <a:rPr lang="en-US" sz="1200" kern="1200" dirty="0" smtClean="0">
                <a:solidFill>
                  <a:schemeClr val="tx1"/>
                </a:solidFill>
                <a:latin typeface="Arial" charset="0"/>
                <a:ea typeface="+mn-ea"/>
                <a:cs typeface="Arial" charset="0"/>
              </a:rPr>
              <a:t> The second major class of argument focuses on the value of obedience to God’s command. This approach is vital in any sincere expression of Christian faith. Unfortunately, this reasoning can be hard to express to a child or adolescent. It can easily degenerate into the type of interchange that we stereotype as “do it because I told you to do it!” And yet the deeper truth is that obedience is probably our clearest way to express our love for God.</a:t>
            </a:r>
          </a:p>
          <a:p>
            <a:r>
              <a:rPr lang="en-US" sz="1200" kern="1200" dirty="0" smtClean="0">
                <a:solidFill>
                  <a:schemeClr val="tx1"/>
                </a:solidFill>
                <a:latin typeface="Arial" charset="0"/>
                <a:ea typeface="+mn-ea"/>
                <a:cs typeface="Arial" charset="0"/>
              </a:rPr>
              <a:t>“If you love me, you will obey what I command. … If anyone loves me, he will obey my teaching,” said Jesus (John 14:15, 23). Anyone, including teenagers, can understand that claims of love are not real if they are not backed up by actions that fit in with what the person you say you love wants you to do.</a:t>
            </a:r>
          </a:p>
          <a:p>
            <a:r>
              <a:rPr lang="en-US" sz="1200" kern="1200" dirty="0" smtClean="0">
                <a:solidFill>
                  <a:schemeClr val="tx1"/>
                </a:solidFill>
                <a:latin typeface="Arial" charset="0"/>
                <a:ea typeface="+mn-ea"/>
                <a:cs typeface="Arial" charset="0"/>
              </a:rPr>
              <a:t>Scripture speaks clearly about one specific way in which obedience pleases God: Obeying God’s rules about sexuality is a concrete way in which we can honor God with our bodies (1 Corinthians 6:20). Christians so often are predisposed to think of their spirituality as disconnected from their bodies that it is a delight to know we can express our spirituality physically. We can “incarnate” our devotion to God. Using our bodies in the ways God intended is a concrete way to honor God.</a:t>
            </a:r>
          </a:p>
          <a:p>
            <a:r>
              <a:rPr lang="en-US" sz="1200" kern="1200" dirty="0" smtClean="0">
                <a:solidFill>
                  <a:schemeClr val="tx1"/>
                </a:solidFill>
                <a:latin typeface="Arial" charset="0"/>
                <a:ea typeface="+mn-ea"/>
                <a:cs typeface="Arial" charset="0"/>
              </a:rPr>
              <a:t>Why, then, is it insufficient to present this as our main emphasis in our moral teaching, to say in essence, “If you really love God you will stay chaste because that is what He wants”? This is insufficient because we all share a distaste for relationship demands that make no sense, for having to prove ourselves by behaving in a way that seems artificial or arbitrary. “If you love me, you will eat that grasshopper.” “If you love me, you will stand on your head and scream.” “If you love me, you will never say the word ‘blooper’ in my presence.” Why would God want us to refrain from sex until we are married? Is there any defensible reason for this request? Is God’s will about intercourse just an arbitrary test of our loyalty to Him? No, it is not.</a:t>
            </a:r>
          </a:p>
          <a:p>
            <a:r>
              <a:rPr lang="en-US" sz="1200" kern="1200" dirty="0" smtClean="0">
                <a:solidFill>
                  <a:schemeClr val="tx1"/>
                </a:solidFill>
                <a:latin typeface="Arial" charset="0"/>
                <a:ea typeface="+mn-ea"/>
                <a:cs typeface="Arial" charset="0"/>
              </a:rPr>
              <a:t>In His Word, God promises rewards for obedience, both in the present and in the hereafter (see Leviticus 26, Deuteronomy 28, or Galatians 6:7-10). These rewards are offered after obedience and have no explicit tie to the obedient behavior itself. In other words, the act of obedience itself may not be rewarding, but rather God will reward us for obeying. In this way, God shows us clearly that He values obedience. He wants us to obey so much that He will reward us for doing so regardless of the command. But if we stop there, we still have no idea of that what God is asking of us makes sense.</a:t>
            </a:r>
          </a:p>
          <a:p>
            <a:r>
              <a:rPr lang="en-US" sz="1200" kern="1200" dirty="0" smtClean="0">
                <a:solidFill>
                  <a:schemeClr val="tx1"/>
                </a:solidFill>
                <a:latin typeface="Arial" charset="0"/>
                <a:ea typeface="+mn-ea"/>
                <a:cs typeface="Arial" charset="0"/>
              </a:rPr>
              <a:t>“For whoever finds me [Wisdom] finds life and receives favor from the Lord” (Proverbs 8:35). Not only does following God’s wisdom in obedience result in reward or “favor from the Lord,” but it’s also the right way, the way of life. God’s Law expresses a blueprint of what is in our best interest, of how we were meant to live (see also Psalm 19 and Proverbs 1-4). In fact, we have already heard this directly: “the L</a:t>
            </a:r>
            <a:r>
              <a:rPr lang="en-US" sz="1200" kern="1200" cap="small" dirty="0" smtClean="0">
                <a:solidFill>
                  <a:schemeClr val="tx1"/>
                </a:solidFill>
                <a:latin typeface="Arial" charset="0"/>
                <a:ea typeface="+mn-ea"/>
                <a:cs typeface="Arial" charset="0"/>
              </a:rPr>
              <a:t>ord</a:t>
            </a:r>
            <a:r>
              <a:rPr lang="en-US" sz="1200" kern="1200" dirty="0" smtClean="0">
                <a:solidFill>
                  <a:schemeClr val="tx1"/>
                </a:solidFill>
                <a:latin typeface="Arial" charset="0"/>
                <a:ea typeface="+mn-ea"/>
                <a:cs typeface="Arial" charset="0"/>
              </a:rPr>
              <a:t>’s commands and decrees [are given to us] </a:t>
            </a:r>
            <a:r>
              <a:rPr lang="en-US" sz="1200" i="1" kern="1200" dirty="0" smtClean="0">
                <a:solidFill>
                  <a:schemeClr val="tx1"/>
                </a:solidFill>
                <a:latin typeface="Arial" charset="0"/>
                <a:ea typeface="+mn-ea"/>
                <a:cs typeface="Arial" charset="0"/>
              </a:rPr>
              <a:t>for your own good.</a:t>
            </a:r>
            <a:r>
              <a:rPr lang="en-US" sz="1200" kern="1200" dirty="0" smtClean="0">
                <a:solidFill>
                  <a:schemeClr val="tx1"/>
                </a:solidFill>
                <a:latin typeface="Arial" charset="0"/>
                <a:ea typeface="+mn-ea"/>
                <a:cs typeface="Arial" charset="0"/>
              </a:rPr>
              <a:t>” (Deuteronomy 10:13, emphasis added). We can have confidence that following God’s rules about sexuality is the best way for us to act. But why is it best for us? The answer comes in understanding the nature of intercourse itself.</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A87E8938-2E9A-4B13-B375-3D75BC2BAA34}" type="slidenum">
              <a:rPr lang="en-US" smtClean="0"/>
              <a:pPr/>
              <a:t>20</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i="1" kern="1200" dirty="0" smtClean="0">
                <a:solidFill>
                  <a:schemeClr val="tx1"/>
                </a:solidFill>
                <a:latin typeface="Arial" charset="0"/>
                <a:ea typeface="+mn-ea"/>
                <a:cs typeface="Arial" charset="0"/>
              </a:rPr>
              <a:t>Respect for unity.</a:t>
            </a:r>
            <a:r>
              <a:rPr lang="en-US" sz="1200" kern="1200" dirty="0" smtClean="0">
                <a:solidFill>
                  <a:schemeClr val="tx1"/>
                </a:solidFill>
                <a:latin typeface="Arial" charset="0"/>
                <a:ea typeface="+mn-ea"/>
                <a:cs typeface="Arial" charset="0"/>
              </a:rPr>
              <a:t> The heart and foundation of Christian sexual morality is founded on the nature of sexual intercourse, on what God made sexual intercourse to be. The world wants us to believe that the physical act of sexual intercourse is a neutral, meaningless, biological act that is to be judged only by the consequences it produces (bad sex is sex that hurts people) or the intent that was in the heart (bad sex is sex that is based in selfishness). But by God’s design, the physical act of sexual intercourse, and indeed all sexual activity, has an intrinsic, built-in meaning given to it by God. Sex has a fixed and objective meaning!</a:t>
            </a:r>
          </a:p>
          <a:p>
            <a:r>
              <a:rPr lang="en-US" sz="1200" kern="1200" dirty="0" smtClean="0">
                <a:solidFill>
                  <a:schemeClr val="tx1"/>
                </a:solidFill>
                <a:latin typeface="Arial" charset="0"/>
                <a:ea typeface="+mn-ea"/>
                <a:cs typeface="Arial" charset="0"/>
              </a:rPr>
              <a:t>The scriptural view is expressed most succinctly in Genesis 2:24, “For this reason a man will leave his father and mother and be united to his wife, and they will become one flesh.” The apostle Paul expanded upon this truth in 1 Corinthians 6:15-17: “Do you not know that your bodies are members of Christ himself? Shall I then take the members of Christ and unite them with a prostitute? Never! Do you not know that he who unites himself with a prostitute is one with her in body? For it is said, ‘The two will become one flesh.’ But he who unites himself with the Lord is one with him in spirit.” The truth here is that sexual intercourse has a meaning, and it is a meaning of union, of the uniting of two people.</a:t>
            </a:r>
          </a:p>
          <a:p>
            <a:r>
              <a:rPr lang="en-US" sz="1200" kern="1200" dirty="0" smtClean="0">
                <a:solidFill>
                  <a:schemeClr val="tx1"/>
                </a:solidFill>
                <a:latin typeface="Arial" charset="0"/>
                <a:ea typeface="+mn-ea"/>
                <a:cs typeface="Arial" charset="0"/>
              </a:rPr>
              <a:t>No one has expressed this better than Lewis </a:t>
            </a:r>
            <a:r>
              <a:rPr lang="en-US" sz="1200" kern="1200" dirty="0" err="1" smtClean="0">
                <a:solidFill>
                  <a:schemeClr val="tx1"/>
                </a:solidFill>
                <a:latin typeface="Arial" charset="0"/>
                <a:ea typeface="+mn-ea"/>
                <a:cs typeface="Arial" charset="0"/>
              </a:rPr>
              <a:t>Smedes</a:t>
            </a:r>
            <a:r>
              <a:rPr lang="en-US" sz="1200" kern="1200" dirty="0" smtClean="0">
                <a:solidFill>
                  <a:schemeClr val="tx1"/>
                </a:solidFill>
                <a:latin typeface="Arial" charset="0"/>
                <a:ea typeface="+mn-ea"/>
                <a:cs typeface="Arial" charset="0"/>
              </a:rPr>
              <a:t> in his book </a:t>
            </a:r>
            <a:r>
              <a:rPr lang="en-US" sz="1200" i="1" kern="1200" dirty="0" smtClean="0">
                <a:solidFill>
                  <a:schemeClr val="tx1"/>
                </a:solidFill>
                <a:latin typeface="Arial" charset="0"/>
                <a:ea typeface="+mn-ea"/>
                <a:cs typeface="Arial" charset="0"/>
              </a:rPr>
              <a:t>Sex for Christians, </a:t>
            </a:r>
            <a:r>
              <a:rPr lang="en-US" sz="1200" kern="1200" dirty="0" smtClean="0">
                <a:solidFill>
                  <a:schemeClr val="tx1"/>
                </a:solidFill>
                <a:latin typeface="Arial" charset="0"/>
                <a:ea typeface="+mn-ea"/>
                <a:cs typeface="Arial" charset="0"/>
              </a:rPr>
              <a:t>where he says:</a:t>
            </a:r>
          </a:p>
          <a:p>
            <a:r>
              <a:rPr lang="en-US" sz="1200" kern="1200" dirty="0" smtClean="0">
                <a:solidFill>
                  <a:schemeClr val="tx1"/>
                </a:solidFill>
                <a:latin typeface="Arial" charset="0"/>
                <a:ea typeface="+mn-ea"/>
                <a:cs typeface="Arial" charset="0"/>
              </a:rPr>
              <a:t>It does not matter what the two people [who are having sex] have in mind. … The reality of the act, unfelt and unnoticed by them, is this: It unites them—body and soul—to each other. It unites them in that strange, impossible to pinpoint sense of “one flesh.” There is no such thing as casual sex, no matter how casual people are about it. The Christian assaults reality in his night out at the brothel. He uses a woman and puts her back in a closet where she can be forgotten; but the reality is that he has put away a person with whom he has done something that was meant to inseparably join them. This is what is at stake for Paul in the question of sexual intercourse between unmarried people.</a:t>
            </a:r>
          </a:p>
          <a:p>
            <a:r>
              <a:rPr lang="en-US" sz="1200" kern="1200" dirty="0" smtClean="0">
                <a:solidFill>
                  <a:schemeClr val="tx1"/>
                </a:solidFill>
                <a:latin typeface="Arial" charset="0"/>
                <a:ea typeface="+mn-ea"/>
                <a:cs typeface="Arial" charset="0"/>
              </a:rPr>
              <a:t>And now we can see clearly why Paul thought sexual intercourse by unmarried people was wrong. It is wrong because it violates the inner reality of the act; it is wrong because unmarried people thereby engage in a life-uniting act without a life-uniting intent. Whenever two people copulate without a commitment to life-union, they commit fornication.</a:t>
            </a:r>
          </a:p>
          <a:p>
            <a:r>
              <a:rPr lang="en-US" sz="1200" kern="1200" dirty="0" smtClean="0">
                <a:solidFill>
                  <a:schemeClr val="tx1"/>
                </a:solidFill>
                <a:latin typeface="Arial" charset="0"/>
                <a:ea typeface="+mn-ea"/>
                <a:cs typeface="Arial" charset="0"/>
              </a:rPr>
              <a:t>This is a vibrant and important reality for Christians to capture. It’s a positive truth woefully absent from most books about sexual morality. We need to teach children the positive truth and positive reality of what sexual intercourse is—a life-uniting act. Sexual intercourse glues two people together in such a way that their lives are forever different because of their union. For this reason God means intercourse for marriage. Sexual intercourse is meant to be and is a uniting event, a uniting force.</a:t>
            </a:r>
          </a:p>
          <a:p>
            <a:r>
              <a:rPr lang="en-US" sz="1200" kern="1200" dirty="0" smtClean="0">
                <a:solidFill>
                  <a:schemeClr val="tx1"/>
                </a:solidFill>
                <a:latin typeface="Arial" charset="0"/>
                <a:ea typeface="+mn-ea"/>
                <a:cs typeface="Arial" charset="0"/>
              </a:rPr>
              <a:t>Union in marriage is both a one-time event and a process. Based on the Christian teaching of sexual union, it is true to say that a man and woman become one when they “consummate” their marriage by engaging in the fullest possible sexual expression of their love. A man and woman become one on the day of their wedding when they pledge their lives to each other and then seal that pledge by the exchange of their bodies. But it is equally true that becoming one is a process that is never complete, one that we continue working on throughout our married lives. And sexual intercourse plays a role in that gradual process. Sex draws us together and unites us on an ongoing basis. The physical ecstasy unites us. The nakedness and vulnerability unites us. The gradual learning of mutual pleasuring and self-giving unites us. The bearing and raising of children unites us. But undergirding these relational developments that sex facilitates is the deeper truth that in some mysterious, spiritual way that we can never fully understand, sexual intercourse makes us “one flesh.” Something mystical and unexplainable happens when two people give their bodies to each other. We are bound together through sexual union.</a:t>
            </a:r>
          </a:p>
          <a:p>
            <a:r>
              <a:rPr lang="en-US" sz="1200" kern="1200" dirty="0" smtClean="0">
                <a:solidFill>
                  <a:schemeClr val="tx1"/>
                </a:solidFill>
                <a:latin typeface="Arial" charset="0"/>
                <a:ea typeface="+mn-ea"/>
                <a:cs typeface="Arial" charset="0"/>
              </a:rPr>
              <a:t>We must be careful here; we must not create distortions that can haunt our children. An adolescent might interpret this to mean that two people are married just because they have intercourse. That is not true. Sexual intercourse does not create instant unity, as any </a:t>
            </a:r>
            <a:r>
              <a:rPr lang="en-US" sz="1200" kern="1200" dirty="0" err="1" smtClean="0">
                <a:solidFill>
                  <a:schemeClr val="tx1"/>
                </a:solidFill>
                <a:latin typeface="Arial" charset="0"/>
                <a:ea typeface="+mn-ea"/>
                <a:cs typeface="Arial" charset="0"/>
              </a:rPr>
              <a:t>nonvirgin</a:t>
            </a:r>
            <a:r>
              <a:rPr lang="en-US" sz="1200" kern="1200" dirty="0" smtClean="0">
                <a:solidFill>
                  <a:schemeClr val="tx1"/>
                </a:solidFill>
                <a:latin typeface="Arial" charset="0"/>
                <a:ea typeface="+mn-ea"/>
                <a:cs typeface="Arial" charset="0"/>
              </a:rPr>
              <a:t> can attest. A fifteen-year-old girl must not believe she can permanently seal her relationship with her current flame by giving in to his demands for sex. The </a:t>
            </a:r>
            <a:r>
              <a:rPr lang="en-US" sz="1200" kern="1200" dirty="0" err="1" smtClean="0">
                <a:solidFill>
                  <a:schemeClr val="tx1"/>
                </a:solidFill>
                <a:latin typeface="Arial" charset="0"/>
                <a:ea typeface="+mn-ea"/>
                <a:cs typeface="Arial" charset="0"/>
              </a:rPr>
              <a:t>nonvirgin</a:t>
            </a:r>
            <a:r>
              <a:rPr lang="en-US" sz="1200" kern="1200" dirty="0" smtClean="0">
                <a:solidFill>
                  <a:schemeClr val="tx1"/>
                </a:solidFill>
                <a:latin typeface="Arial" charset="0"/>
                <a:ea typeface="+mn-ea"/>
                <a:cs typeface="Arial" charset="0"/>
              </a:rPr>
              <a:t> must not be led to believe that her life is permanently ruined because she can never again become one in marriage. A man who has had sex with fifteen different women in his life is not “one” with fifteen persons permanently, forever fragmented beyond hope of repair. These are all distortions because they deny God’s capacity to heal and restore the soul broken by sin.</a:t>
            </a:r>
          </a:p>
          <a:p>
            <a:r>
              <a:rPr lang="en-US" sz="1200" kern="1200" dirty="0" smtClean="0">
                <a:solidFill>
                  <a:schemeClr val="tx1"/>
                </a:solidFill>
                <a:latin typeface="Arial" charset="0"/>
                <a:ea typeface="+mn-ea"/>
                <a:cs typeface="Arial" charset="0"/>
              </a:rPr>
              <a:t>The positive truth of the uniting reality of sexual intercourse helps us to see the beauty and blessedness of sexual intercourse in marriage. It also helps us understand just how terrible it is when any of us abuses God’s marvelous design. It’s as if we take the marvelous wedding gift of a priceless painting and use it as a TV tray. We serve popcorn and spill soft drinks on a valuable painting. We misuse the gift, and desecrate it in the process. We can also better see the damage we do to ourselves when we abuse the gift. God meant sex to unite us in marriage. We are convinced that casual sex—any sex outside of marriage—progressively makes it harder and harder for us to really bond with the person God means to be our life partner. If sex glues us together, but we spend our youth gluing ourselves to others and then prying ourselves apart from them, we are building up our own capacities to not really unite with anyone. We are training ourselves to be unable to really bond in marriage. And thus the rise in divorce that parallels the rise in sexual permissiveness makes perfect sense. So does the body of research that shows that as premarital sexual experience increases, so do the tendencies toward marital instability, adultery, and lower satisfaction in marriage.</a:t>
            </a:r>
          </a:p>
          <a:p>
            <a:r>
              <a:rPr lang="en-US" sz="1200" kern="1200" dirty="0" smtClean="0">
                <a:solidFill>
                  <a:schemeClr val="tx1"/>
                </a:solidFill>
                <a:latin typeface="Arial" charset="0"/>
                <a:ea typeface="+mn-ea"/>
                <a:cs typeface="Arial" charset="0"/>
              </a:rPr>
              <a:t>L. </a:t>
            </a:r>
            <a:r>
              <a:rPr lang="en-US" sz="1200" kern="1200" dirty="0" err="1" smtClean="0">
                <a:solidFill>
                  <a:schemeClr val="tx1"/>
                </a:solidFill>
                <a:latin typeface="Arial" charset="0"/>
                <a:ea typeface="+mn-ea"/>
                <a:cs typeface="Arial" charset="0"/>
              </a:rPr>
              <a:t>Smedes</a:t>
            </a:r>
            <a:r>
              <a:rPr lang="en-US" sz="1200" kern="1200" dirty="0" smtClean="0">
                <a:solidFill>
                  <a:schemeClr val="tx1"/>
                </a:solidFill>
                <a:latin typeface="Arial" charset="0"/>
                <a:ea typeface="+mn-ea"/>
                <a:cs typeface="Arial" charset="0"/>
              </a:rPr>
              <a:t>, </a:t>
            </a:r>
            <a:r>
              <a:rPr lang="en-US" sz="1200" i="1" kern="1200" dirty="0" smtClean="0">
                <a:solidFill>
                  <a:schemeClr val="tx1"/>
                </a:solidFill>
                <a:latin typeface="Arial" charset="0"/>
                <a:ea typeface="+mn-ea"/>
                <a:cs typeface="Arial" charset="0"/>
              </a:rPr>
              <a:t>Sex for Christians</a:t>
            </a:r>
            <a:r>
              <a:rPr lang="en-US" sz="1200" kern="1200" dirty="0" smtClean="0">
                <a:solidFill>
                  <a:schemeClr val="tx1"/>
                </a:solidFill>
                <a:latin typeface="Arial" charset="0"/>
                <a:ea typeface="+mn-ea"/>
                <a:cs typeface="Arial" charset="0"/>
              </a:rPr>
              <a:t> (Grand Rapids: </a:t>
            </a:r>
            <a:r>
              <a:rPr lang="en-US" sz="1200" kern="1200" dirty="0" err="1" smtClean="0">
                <a:solidFill>
                  <a:schemeClr val="tx1"/>
                </a:solidFill>
                <a:latin typeface="Arial" charset="0"/>
                <a:ea typeface="+mn-ea"/>
                <a:cs typeface="Arial" charset="0"/>
              </a:rPr>
              <a:t>Eerdmans</a:t>
            </a:r>
            <a:r>
              <a:rPr lang="en-US" sz="1200" kern="1200" dirty="0" smtClean="0">
                <a:solidFill>
                  <a:schemeClr val="tx1"/>
                </a:solidFill>
                <a:latin typeface="Arial" charset="0"/>
                <a:ea typeface="+mn-ea"/>
                <a:cs typeface="Arial" charset="0"/>
              </a:rPr>
              <a:t>, 1976), page 129 (emphasis added); a second edition of this book came out in 1994. For a more “scholarly” discussion of these issues, see  S. </a:t>
            </a:r>
            <a:r>
              <a:rPr lang="en-US" sz="1200" kern="1200" dirty="0" err="1" smtClean="0">
                <a:solidFill>
                  <a:schemeClr val="tx1"/>
                </a:solidFill>
                <a:latin typeface="Arial" charset="0"/>
                <a:ea typeface="+mn-ea"/>
                <a:cs typeface="Arial" charset="0"/>
              </a:rPr>
              <a:t>Grenz</a:t>
            </a:r>
            <a:r>
              <a:rPr lang="en-US" sz="1200" kern="1200" dirty="0" smtClean="0">
                <a:solidFill>
                  <a:schemeClr val="tx1"/>
                </a:solidFill>
                <a:latin typeface="Arial" charset="0"/>
                <a:ea typeface="+mn-ea"/>
                <a:cs typeface="Arial" charset="0"/>
              </a:rPr>
              <a:t>, </a:t>
            </a:r>
            <a:r>
              <a:rPr lang="en-US" sz="1200" i="1" kern="1200" dirty="0" smtClean="0">
                <a:solidFill>
                  <a:schemeClr val="tx1"/>
                </a:solidFill>
                <a:latin typeface="Arial" charset="0"/>
                <a:ea typeface="+mn-ea"/>
                <a:cs typeface="Arial" charset="0"/>
              </a:rPr>
              <a:t>Sexual Ethics</a:t>
            </a:r>
            <a:r>
              <a:rPr lang="en-US" sz="1200" kern="1200" dirty="0" smtClean="0">
                <a:solidFill>
                  <a:schemeClr val="tx1"/>
                </a:solidFill>
                <a:latin typeface="Arial" charset="0"/>
                <a:ea typeface="+mn-ea"/>
                <a:cs typeface="Arial" charset="0"/>
              </a:rPr>
              <a:t> (Dallas: Word, 1990).</a:t>
            </a:r>
            <a:endParaRPr lang="en-US" sz="1200" kern="1200" dirty="0">
              <a:solidFill>
                <a:schemeClr val="tx1"/>
              </a:solidFill>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A87E8938-2E9A-4B13-B375-3D75BC2BAA34}" type="slidenum">
              <a:rPr lang="en-US" smtClean="0"/>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How does such psychological inoculation seem to work? </a:t>
            </a:r>
          </a:p>
          <a:p>
            <a:r>
              <a:rPr lang="en-US" sz="1200" b="1" kern="1200" dirty="0" smtClean="0">
                <a:solidFill>
                  <a:schemeClr val="tx1"/>
                </a:solidFill>
                <a:latin typeface="Arial" charset="0"/>
                <a:ea typeface="+mn-ea"/>
                <a:cs typeface="Arial" charset="0"/>
              </a:rPr>
              <a:t> </a:t>
            </a:r>
            <a:endParaRPr lang="en-US" sz="1200" kern="1200" dirty="0" smtClean="0">
              <a:solidFill>
                <a:schemeClr val="tx1"/>
              </a:solidFill>
              <a:latin typeface="Arial" charset="0"/>
              <a:ea typeface="+mn-ea"/>
              <a:cs typeface="Arial" charset="0"/>
            </a:endParaRPr>
          </a:p>
          <a:p>
            <a:r>
              <a:rPr lang="en-US" sz="1200" b="1" kern="1200" dirty="0" smtClean="0">
                <a:solidFill>
                  <a:schemeClr val="tx1"/>
                </a:solidFill>
                <a:latin typeface="Arial" charset="0"/>
                <a:ea typeface="+mn-ea"/>
                <a:cs typeface="Arial" charset="0"/>
              </a:rPr>
              <a:t>Counterarguments Are No Surprise</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 First, being exposed to counterarguments leads the child not to be surprised or threatened when others later oppose his or her views. Some kids raised in Christian homes are led somehow by parents and church to think that Christian morality is self-evident and any reasonable person believes it. The first serious presentation of other views is unnerving. We must lead our kids to expect opposition; after all, they will be persecuted for what they believe.</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Public Commitment Matters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Second, when exposed to counterarguments and challenged to come up with reasons to stick with the view parents have taught, children are led to publicly (in the presence of the parent) make a commitment to the view they have been taught. Research shows that few things are as powerful as making a public commitment for keeping a person faithful to the view he or she has embraced. </a:t>
            </a:r>
          </a:p>
          <a:p>
            <a:r>
              <a:rPr lang="en-US" sz="1200" b="1" i="1" kern="1200" dirty="0" smtClean="0">
                <a:solidFill>
                  <a:schemeClr val="tx1"/>
                </a:solidFill>
                <a:latin typeface="Arial" charset="0"/>
                <a:ea typeface="+mn-ea"/>
                <a:cs typeface="Arial" charset="0"/>
              </a:rPr>
              <a:t> </a:t>
            </a:r>
            <a:endParaRPr lang="en-US" sz="1200" kern="1200" dirty="0" smtClean="0">
              <a:solidFill>
                <a:schemeClr val="tx1"/>
              </a:solidFill>
              <a:latin typeface="Arial" charset="0"/>
              <a:ea typeface="+mn-ea"/>
              <a:cs typeface="Arial" charset="0"/>
            </a:endParaRPr>
          </a:p>
          <a:p>
            <a:r>
              <a:rPr lang="en-US" sz="1200" b="1" kern="1200" dirty="0" smtClean="0">
                <a:solidFill>
                  <a:schemeClr val="tx1"/>
                </a:solidFill>
                <a:latin typeface="Arial" charset="0"/>
                <a:ea typeface="+mn-ea"/>
                <a:cs typeface="Arial" charset="0"/>
              </a:rPr>
              <a:t>From Acceptance  to Advocacy</a:t>
            </a:r>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Third, psychological inoculation helps the children move from passive acceptance to active advocacy of the view parents are teaching. When we help our kids become active practitioners of what we have taught them, rather than passive listeners, they are more likely to make those views their own in the depths of their hearts.</a:t>
            </a:r>
          </a:p>
          <a:p>
            <a:r>
              <a:rPr lang="en-US" sz="1200" b="1" i="1" kern="1200" dirty="0" smtClean="0">
                <a:solidFill>
                  <a:schemeClr val="tx1"/>
                </a:solidFill>
                <a:latin typeface="Arial" charset="0"/>
                <a:ea typeface="+mn-ea"/>
                <a:cs typeface="Arial" charset="0"/>
              </a:rPr>
              <a:t> </a:t>
            </a:r>
            <a:endParaRPr lang="en-US" sz="1200" kern="1200" dirty="0" smtClean="0">
              <a:solidFill>
                <a:schemeClr val="tx1"/>
              </a:solidFill>
              <a:latin typeface="Arial" charset="0"/>
              <a:ea typeface="+mn-ea"/>
              <a:cs typeface="Arial" charset="0"/>
            </a:endParaRPr>
          </a:p>
          <a:p>
            <a:r>
              <a:rPr lang="en-US" sz="1200" b="1" kern="1200" dirty="0" smtClean="0">
                <a:solidFill>
                  <a:schemeClr val="tx1"/>
                </a:solidFill>
                <a:latin typeface="Arial" charset="0"/>
                <a:ea typeface="+mn-ea"/>
                <a:cs typeface="Arial" charset="0"/>
              </a:rPr>
              <a:t>Practice Thinking Skills </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Fourth, this process gives kids a chance to develop and practice the thinking skill of making an effective counterargument; it forces them to be ready to defend the reasons they have for Christian sexual morality. They will need the skill of defending their beliefs all too soon.</a:t>
            </a:r>
          </a:p>
          <a:p>
            <a:r>
              <a:rPr lang="en-US" sz="1200" kern="1200" dirty="0" smtClean="0">
                <a:solidFill>
                  <a:schemeClr val="tx1"/>
                </a:solidFill>
                <a:latin typeface="Arial" charset="0"/>
                <a:ea typeface="+mn-ea"/>
                <a:cs typeface="Arial" charset="0"/>
              </a:rPr>
              <a:t>To learn how we can inoculate our children, we need three things: a) we must understand the heart of Christian sexual morality (which we explored in the last chapter), b) must understand the non-Christian morality systems that will challenge Christian belief (and here is where we turn next), and c) we need examples of the actual process of inoculation.</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24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E8E943-82C0-4AB2-88FA-DB04082B8209}" type="slidenum">
              <a:rPr lang="en-US"/>
              <a:pPr/>
              <a:t>5</a:t>
            </a:fld>
            <a:endParaRPr lang="en-US"/>
          </a:p>
        </p:txBody>
      </p:sp>
      <p:sp>
        <p:nvSpPr>
          <p:cNvPr id="429058" name="Rectangle 2"/>
          <p:cNvSpPr>
            <a:spLocks noGrp="1" noRot="1" noChangeAspect="1" noChangeArrowheads="1" noTextEdit="1"/>
          </p:cNvSpPr>
          <p:nvPr>
            <p:ph type="sldImg"/>
          </p:nvPr>
        </p:nvSpPr>
        <p:spPr>
          <a:xfrm>
            <a:off x="-15875" y="0"/>
            <a:ext cx="2317750" cy="1738313"/>
          </a:xfrm>
          <a:ln/>
        </p:spPr>
      </p:sp>
      <p:sp>
        <p:nvSpPr>
          <p:cNvPr id="429059" name="Rectangle 3"/>
          <p:cNvSpPr>
            <a:spLocks noGrp="1" noChangeArrowheads="1"/>
          </p:cNvSpPr>
          <p:nvPr>
            <p:ph type="body" idx="1"/>
          </p:nvPr>
        </p:nvSpPr>
        <p:spPr/>
        <p:txBody>
          <a:bodyPr/>
          <a:lstStyle/>
          <a:p>
            <a:r>
              <a:rPr lang="en-US"/>
              <a:t>Many parents focus too narrowly and negatively when they think about goals for sex education. Worried by what they hear about sexual promiscuity, sexually transmitted diseases and the like among young people, parents seek to protect their children from the ravages that illicit and irresponsible sex can cause by convincing their kids not to have sex. Rightly so. But this goal is too small, too limited, too narrow. If we stop there, we only seek to protect them by stopping them from doing anything negative. </a:t>
            </a:r>
          </a:p>
          <a:p>
            <a:r>
              <a:rPr lang="en-US"/>
              <a:t>Don’t we want to give them something profoundly positive? Protecting our children from the physical, emotional, and spiritual damage that can result from irresponsible and inappropriate sexual choices is important. But </a:t>
            </a:r>
            <a:r>
              <a:rPr lang="en-US" i="1"/>
              <a:t>our most important goal is to equip and empower our children to enter adulthood capable of living godly, wholesome, and fulfilled lives as Christian men and women, Christian wives and husbands.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06BDA6-06EC-462B-B273-1DD293494F21}" type="slidenum">
              <a:rPr lang="en-US"/>
              <a:pPr/>
              <a:t>6</a:t>
            </a:fld>
            <a:endParaRPr lang="en-US"/>
          </a:p>
        </p:txBody>
      </p:sp>
      <p:sp>
        <p:nvSpPr>
          <p:cNvPr id="432130" name="Rectangle 2"/>
          <p:cNvSpPr>
            <a:spLocks noGrp="1" noRot="1" noChangeAspect="1" noChangeArrowheads="1" noTextEdit="1"/>
          </p:cNvSpPr>
          <p:nvPr>
            <p:ph type="sldImg"/>
          </p:nvPr>
        </p:nvSpPr>
        <p:spPr>
          <a:xfrm>
            <a:off x="-15875" y="0"/>
            <a:ext cx="2317750" cy="1738313"/>
          </a:xfrm>
          <a:ln/>
        </p:spPr>
      </p:sp>
      <p:sp>
        <p:nvSpPr>
          <p:cNvPr id="432131" name="Rectangle 3"/>
          <p:cNvSpPr>
            <a:spLocks noGrp="1" noChangeArrowheads="1"/>
          </p:cNvSpPr>
          <p:nvPr>
            <p:ph type="body" idx="1"/>
          </p:nvPr>
        </p:nvSpPr>
        <p:spPr/>
        <p:txBody>
          <a:bodyPr/>
          <a:lstStyle/>
          <a:p>
            <a:r>
              <a:rPr lang="en-US"/>
              <a:t>Our goal is to prepare them to become the kinds of adults who can have deep and meaningful marriages filled with spiritual, sexual, and emotional intimacy, and who can have loving and deep family relationships and friendships. Sex as God intended it is the giving over of the astonishing gift of our very selves to another in marital union. Sex education is about preparing our children for giving this gift rightly; preparing them to be able to love and trust and believe enough to commit their whole selves and their whole futures to another. When we do this, we also protect them.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sz="1200" b="1" kern="1200" dirty="0" smtClean="0">
                <a:solidFill>
                  <a:schemeClr val="tx1"/>
                </a:solidFill>
                <a:latin typeface="Arial" charset="0"/>
                <a:ea typeface="+mn-ea"/>
                <a:cs typeface="Arial" charset="0"/>
              </a:rPr>
              <a:t>The Risks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Some estimates are that between 10 percent to 20 percent of men today experienced some significant unwanted or premature sexual activity, and that between 20 percent to 40 percent (or more) of women experienced some significant unwanted or premature sexual activity. These are very rough and uncertain estimates. A great deal of this unwanted experience comes in adolescence. We deal with these issues in talking about the dangers of internet and cyber-sex victimization, date rape and other troubling topics in our section on adolescence. </a:t>
            </a:r>
          </a:p>
          <a:p>
            <a:r>
              <a:rPr lang="en-US" sz="1200" kern="1200" dirty="0" smtClean="0">
                <a:solidFill>
                  <a:schemeClr val="tx1"/>
                </a:solidFill>
                <a:latin typeface="Arial" charset="0"/>
                <a:ea typeface="+mn-ea"/>
                <a:cs typeface="Arial" charset="0"/>
              </a:rPr>
              <a:t>Sexual abuse (we use the term to mean unwanted sexual contact or stimulation, not limited to intercourse) of children is most likely to be committed by someone familiar to the victim child. The nightmare of the anonymous stranger who commits an abuse crime is a real fear, but not the one most likely to occur. Most sexual abuse occurs within families. Surprisingly, the most frequent kind of abuse appears to be the least talked about—abuse perpetrated by an older brother on a younger sister. Our best estimates are that this type of abuse is five times as common as the most publicized form of abuse, father-daughter abuse. Sibling abuse is less discussed and much less reported, probably because intense family shame keeps it covered up, and because there is less likelihood that high levels of violence are used to force participation. This leads the parents and the girl herself to put more of the blame on her.</a:t>
            </a:r>
          </a:p>
          <a:p>
            <a:r>
              <a:rPr lang="en-US" sz="1200" kern="1200" dirty="0" smtClean="0">
                <a:solidFill>
                  <a:schemeClr val="tx1"/>
                </a:solidFill>
                <a:latin typeface="Arial" charset="0"/>
                <a:ea typeface="+mn-ea"/>
                <a:cs typeface="Arial" charset="0"/>
              </a:rPr>
              <a:t>The likelihood of sexual abuse approximately doubles in blended families; stepbrothers and stepfather appear to be among the most frequent perpetrators. Other factors that increase the risk of abuse occurring are: a mother with extremely negative views about and reactions toward any discussions about sex; the child being isolated by having a poor relationship with the mother and few friends; and the family being poor and the parents poorly educated. In homes where neither parents nor siblings are likely to abuse, some risk still exists from friends and acquaintances in the neighborhood. As we said previously, as the distortions of pornography grow in influence, we are likely to see this risk increase.</a:t>
            </a:r>
          </a:p>
          <a:p>
            <a:r>
              <a:rPr lang="en-US" sz="1200" kern="1200" dirty="0" smtClean="0">
                <a:solidFill>
                  <a:schemeClr val="tx1"/>
                </a:solidFill>
                <a:latin typeface="Arial" charset="0"/>
                <a:ea typeface="+mn-ea"/>
                <a:cs typeface="Arial" charset="0"/>
              </a:rPr>
              <a:t> </a:t>
            </a:r>
          </a:p>
          <a:p>
            <a:r>
              <a:rPr lang="en-US" sz="1200" b="1" kern="1200" dirty="0" smtClean="0">
                <a:solidFill>
                  <a:schemeClr val="tx1"/>
                </a:solidFill>
                <a:latin typeface="Arial" charset="0"/>
                <a:ea typeface="+mn-ea"/>
                <a:cs typeface="Arial" charset="0"/>
              </a:rPr>
              <a:t>The Effects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A strong majority of abuse most likely does not involve intercourse. But don’t take this to mean that events short of intercourse (oral sex, fondling) are not serious. Like an attempted rape that ends without vaginal penetration, the results can nevertheless be devastating for the victim. Don’t assume that “only intercourse hurts a child, anything less than that is minor.” But we must be equally wary of the opposite exaggeration, which is the belief that any abuse experience always devastates your child and leaves the child scarred forever. The degree of damage in the life of the child is determined by many factors, including: the nature of the sexual abuse itself, how often it happened, how the child was “persuaded” to participate, the age of the child when it happened, the degree of isolation of the child from one or both parents, how the parent or parents respond to the revelation of the abuse, the personality of the child herself, and the presence of other “counterbalancing factors” in the child’s life (such as truly loving relationships with siblings or friends, successful performance in school, sustained “safe periods” of time spent with grandparents).</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8</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Beliefs</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Critical beliefs include “rules” that serve to protect kids. Most discussions of rules for children boil down to three crucial rules (in words for children):</a:t>
            </a:r>
          </a:p>
          <a:p>
            <a:r>
              <a:rPr lang="en-US" sz="1200" b="1" i="1" kern="1200" dirty="0" smtClean="0">
                <a:solidFill>
                  <a:schemeClr val="tx1"/>
                </a:solidFill>
                <a:latin typeface="Arial" charset="0"/>
                <a:ea typeface="+mn-ea"/>
                <a:cs typeface="Arial" charset="0"/>
              </a:rPr>
              <a:t>1. Your body is private.</a:t>
            </a:r>
            <a:r>
              <a:rPr lang="en-US" sz="1200" kern="1200" dirty="0" smtClean="0">
                <a:solidFill>
                  <a:schemeClr val="tx1"/>
                </a:solidFill>
                <a:latin typeface="Arial" charset="0"/>
                <a:ea typeface="+mn-ea"/>
                <a:cs typeface="Arial" charset="0"/>
              </a:rPr>
              <a:t> “Your body, like the bodies of all other children, is yours alone. Your body is private, especially your genital area (your penis or vagina). God wants that part of you to be private. No one has the right to look at or touch you there except Mommy or Daddy when we bathe you or think you might be sick there, and the doctor when he or she examines you there.”</a:t>
            </a:r>
          </a:p>
          <a:p>
            <a:r>
              <a:rPr lang="en-US" sz="1200" b="1" i="1" kern="1200" dirty="0" smtClean="0">
                <a:solidFill>
                  <a:schemeClr val="tx1"/>
                </a:solidFill>
                <a:latin typeface="Arial" charset="0"/>
                <a:ea typeface="+mn-ea"/>
                <a:cs typeface="Arial" charset="0"/>
              </a:rPr>
              <a:t>2. Don’t keep secrets.</a:t>
            </a:r>
            <a:r>
              <a:rPr lang="en-US" sz="1200" kern="1200" dirty="0" smtClean="0">
                <a:solidFill>
                  <a:schemeClr val="tx1"/>
                </a:solidFill>
                <a:latin typeface="Arial" charset="0"/>
                <a:ea typeface="+mn-ea"/>
                <a:cs typeface="Arial" charset="0"/>
              </a:rPr>
              <a:t> “You must never keep a secret about anyone who looks at or touches you there. Some people may try to touch you there or ask if they can, and then may tell you that you have to keep it a secret. They may even tell you that we will be mad at you and that we want you to keep it secret. That is a lie. We will protect you, but we can only protect you if you tell us the truth. We will never be angry at you if you tell us something like that; we will be so happy you did the right thing in telling. Remember, if anyone ever asks you to keep a secret of touching from us, it is always wrong, even if that person is a police officer, your teacher, a minister, or a nurse or doctor.”</a:t>
            </a:r>
          </a:p>
          <a:p>
            <a:r>
              <a:rPr lang="en-US" sz="1200" b="1" i="1" kern="1200" dirty="0" smtClean="0">
                <a:solidFill>
                  <a:schemeClr val="tx1"/>
                </a:solidFill>
                <a:latin typeface="Arial" charset="0"/>
                <a:ea typeface="+mn-ea"/>
                <a:cs typeface="Arial" charset="0"/>
              </a:rPr>
              <a:t>3. Trust your feelings.</a:t>
            </a:r>
            <a:r>
              <a:rPr lang="en-US" sz="1200" kern="1200" dirty="0" smtClean="0">
                <a:solidFill>
                  <a:schemeClr val="tx1"/>
                </a:solidFill>
                <a:latin typeface="Arial" charset="0"/>
                <a:ea typeface="+mn-ea"/>
                <a:cs typeface="Arial" charset="0"/>
              </a:rPr>
              <a:t> “Your body belongs to you. We will trust you, and we want you to trust your own feelings if you feel bad about or don’t like the way someone touches you or looks at you. You don’t have to kiss or hug someone you don’t like. When you don’t like what other kids or grownups are doing, if it makes you feel uncomfortable, then we want you to trust your feelings and leave.”</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10</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smtClean="0">
                <a:solidFill>
                  <a:schemeClr val="tx1"/>
                </a:solidFill>
                <a:latin typeface="Arial" charset="0"/>
                <a:ea typeface="+mn-ea"/>
                <a:cs typeface="Arial" charset="0"/>
              </a:rPr>
              <a:t>Supportive Environment</a:t>
            </a:r>
            <a:endParaRPr lang="en-US" sz="1200" kern="1200" dirty="0" smtClean="0">
              <a:solidFill>
                <a:schemeClr val="tx1"/>
              </a:solidFill>
              <a:latin typeface="Arial" charset="0"/>
              <a:ea typeface="+mn-ea"/>
              <a:cs typeface="Arial" charset="0"/>
            </a:endParaRPr>
          </a:p>
          <a:p>
            <a:r>
              <a:rPr lang="en-US" sz="1200" kern="1200" dirty="0" smtClean="0">
                <a:solidFill>
                  <a:schemeClr val="tx1"/>
                </a:solidFill>
                <a:latin typeface="Arial" charset="0"/>
                <a:ea typeface="+mn-ea"/>
                <a:cs typeface="Arial" charset="0"/>
              </a:rPr>
              <a:t>Creating a supportive environment for your child means encouraging your child to talk to you, to trust her feelings the way you want her to, and taking action to protect her so that she can definitely trust you, the parent. </a:t>
            </a:r>
          </a:p>
          <a:p>
            <a:r>
              <a:rPr lang="en-US" sz="1200" b="1" i="1" kern="1200" dirty="0" smtClean="0">
                <a:solidFill>
                  <a:schemeClr val="tx1"/>
                </a:solidFill>
                <a:latin typeface="Arial" charset="0"/>
                <a:ea typeface="+mn-ea"/>
                <a:cs typeface="Arial" charset="0"/>
              </a:rPr>
              <a:t>Stand behind your children.</a:t>
            </a:r>
            <a:r>
              <a:rPr lang="en-US" sz="1200" kern="1200" dirty="0" smtClean="0">
                <a:solidFill>
                  <a:schemeClr val="tx1"/>
                </a:solidFill>
                <a:latin typeface="Arial" charset="0"/>
                <a:ea typeface="+mn-ea"/>
                <a:cs typeface="Arial" charset="0"/>
              </a:rPr>
              <a:t> This involves, in part, being willing to stand behind your children when they don’t want to hug an older cousin or choose not to sit in Uncle Sam’s lap. Praise the child for being polite but assertive: “Thank you, Uncle Sam, for having us to your house, but no, I do not want to sit on your lap right now.” Support them to others who don’t like their choices: “No, I’m not really concerned that Meghan might seem rude; I want her to be polite but also strong. She may not always make the perfect choices, but I won’t always be there to help her make choices, so I’m glad to see her willing to make some on her own now.” Tell your kids you are proud of the strength they show.</a:t>
            </a:r>
          </a:p>
          <a:p>
            <a:r>
              <a:rPr lang="en-US" sz="1200" b="1" i="1" kern="1200" dirty="0" smtClean="0">
                <a:solidFill>
                  <a:schemeClr val="tx1"/>
                </a:solidFill>
                <a:latin typeface="Arial" charset="0"/>
                <a:ea typeface="+mn-ea"/>
                <a:cs typeface="Arial" charset="0"/>
              </a:rPr>
              <a:t>Reinforce three critical rules.</a:t>
            </a:r>
            <a:r>
              <a:rPr lang="en-US" sz="1200" kern="1200" dirty="0" smtClean="0">
                <a:solidFill>
                  <a:schemeClr val="tx1"/>
                </a:solidFill>
                <a:latin typeface="Arial" charset="0"/>
                <a:ea typeface="+mn-ea"/>
                <a:cs typeface="Arial" charset="0"/>
              </a:rPr>
              <a:t> Creating a supportive environment also means reminding children occasionally of the three critical rules we described above. It means reminding them that there are to be no secrets where their bodies are concerned. Their bodies are private, a special gift from God.</a:t>
            </a:r>
          </a:p>
          <a:p>
            <a:r>
              <a:rPr lang="en-US" sz="1200" b="1" i="1" kern="1200" dirty="0" smtClean="0">
                <a:solidFill>
                  <a:schemeClr val="tx1"/>
                </a:solidFill>
                <a:latin typeface="Arial" charset="0"/>
                <a:ea typeface="+mn-ea"/>
                <a:cs typeface="Arial" charset="0"/>
              </a:rPr>
              <a:t>Be aware of your child’s world.</a:t>
            </a:r>
            <a:r>
              <a:rPr lang="en-US" sz="1200" kern="1200" dirty="0" smtClean="0">
                <a:solidFill>
                  <a:schemeClr val="tx1"/>
                </a:solidFill>
                <a:latin typeface="Arial" charset="0"/>
                <a:ea typeface="+mn-ea"/>
                <a:cs typeface="Arial" charset="0"/>
              </a:rPr>
              <a:t> Finally, creating a supportive environment means taking the time to be aware of your child’s world. We need to have a sense of which kids in the neighborhood and school are trustworthy and which are not. We need to gently encourage our child to forge friendships that are likely to be safe and positive. We need to develop a sense of which parents are wise, supportive, and in agreement with our general goals for raising children. We may need to go to some lengths of sacrifice to make our own home a center for childhood play, a center where we can carefully supervise what goes on.</a:t>
            </a:r>
          </a:p>
          <a:p>
            <a:r>
              <a:rPr lang="en-US" sz="1200" kern="1200" dirty="0" smtClean="0">
                <a:solidFill>
                  <a:schemeClr val="tx1"/>
                </a:solidFill>
                <a:latin typeface="Arial" charset="0"/>
                <a:ea typeface="+mn-ea"/>
                <a:cs typeface="Arial" charset="0"/>
              </a:rPr>
              <a:t>All of these steps will make it less likely that our children will be victims of sexual molestation. But even the best preparations cannot perfectly guard them.</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12</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sz="1200" kern="1200" dirty="0" smtClean="0">
                <a:solidFill>
                  <a:schemeClr val="tx1"/>
                </a:solidFill>
                <a:latin typeface="Arial" charset="0"/>
                <a:ea typeface="+mn-ea"/>
                <a:cs typeface="Arial" charset="0"/>
              </a:rPr>
              <a:t>Kimberly, a twenty-one-year-old mother of eight-month and two-year-old children, learned about sex from her boyfriend. “When you’re in middle school and you run into a boy who’s nineteen and cute, he can teach you about sex in a few minutes. You don’t want him to be the one who teaches your kids about sex; but if you don’t, he will.”</a:t>
            </a:r>
          </a:p>
          <a:p>
            <a:r>
              <a:rPr lang="en-US" sz="1200" kern="1200" dirty="0" smtClean="0">
                <a:solidFill>
                  <a:schemeClr val="tx1"/>
                </a:solidFill>
                <a:latin typeface="Arial" charset="0"/>
                <a:ea typeface="+mn-ea"/>
                <a:cs typeface="Arial" charset="0"/>
              </a:rPr>
              <a:t>Why in the world would a parent explain sexual intercourse to young children before they even get near puberty? Isn’t that pushing it? Aren’t you forcing them to grow up too fast? Are you going to traumatize them? Do they really need to know? Wouldn’t that encourage experimentation and premature preoccupation with sex?</a:t>
            </a:r>
          </a:p>
          <a:p>
            <a:r>
              <a:rPr lang="en-US" sz="1200" kern="1200" dirty="0" smtClean="0">
                <a:solidFill>
                  <a:schemeClr val="tx1"/>
                </a:solidFill>
                <a:latin typeface="Arial" charset="0"/>
                <a:ea typeface="+mn-ea"/>
                <a:cs typeface="Arial" charset="0"/>
              </a:rPr>
              <a:t>We’re glad you asked those questions! </a:t>
            </a:r>
          </a:p>
          <a:p>
            <a:r>
              <a:rPr lang="en-US" sz="1200" kern="1200" dirty="0" smtClean="0">
                <a:solidFill>
                  <a:schemeClr val="tx1"/>
                </a:solidFill>
                <a:latin typeface="Arial" charset="0"/>
                <a:ea typeface="+mn-ea"/>
                <a:cs typeface="Arial" charset="0"/>
              </a:rPr>
              <a:t>The timing of telling your child about intercourse is a strategic decision, not a moral decision. There is no divine rule in this area. We do not know when children in ancient Israel learned about sex in their families. But remember, they lived in a culture dependent on breeding, raising, and consuming animals, a culture in which the fertility cycles, breeding strategies, and births of animals would be daily staples of existence. Also they lived in a culture short on privacy. People lived in tents or small one- or two-room homes. In this culture, as best we understand it, young people married quite early by our standards. </a:t>
            </a:r>
          </a:p>
          <a:p>
            <a:r>
              <a:rPr lang="en-US" sz="1200" kern="1200" dirty="0" smtClean="0">
                <a:solidFill>
                  <a:schemeClr val="tx1"/>
                </a:solidFill>
                <a:latin typeface="Arial" charset="0"/>
                <a:ea typeface="+mn-ea"/>
                <a:cs typeface="Arial" charset="0"/>
              </a:rPr>
              <a:t>This was also an earthy culture in which God spoke to His people in earthy terms. For example, through the prophet Ezekiel (chapter 23) God talked in a brutal and explicit way about His people’s spiritual unfaithfulness. He compared them to two sisters who act like whores, even to the point of fantasizing that their immoral lovers have penises the size of those of donkeys and semen ejaculations comparable to that of horses! (Read verse 20; many “polite” English translations dodge the explicit meaning of the Hebrew words here, but, yes, the Bible actually talks of donkey penises and horse ejaculations.) And God’s Law, in all its explicitness (rules and stories about incest, adultery, prostitution, and the like), was read aloud every Sabbath for all to hear. So let’s not assume that Victorian ignorance, silence, and embarrassment is godly behavior in talking about sex.</a:t>
            </a:r>
          </a:p>
          <a:p>
            <a:r>
              <a:rPr lang="en-US" sz="1200" kern="1200" dirty="0" smtClean="0">
                <a:solidFill>
                  <a:schemeClr val="tx1"/>
                </a:solidFill>
                <a:latin typeface="Arial" charset="0"/>
                <a:ea typeface="+mn-ea"/>
                <a:cs typeface="Arial" charset="0"/>
              </a:rPr>
              <a:t>Whether children will be traumatized by hearing about sexual intercourse depends entirely upon how they are told. Lurid, sensationalized, or overly graphic descriptions are not healthy for children, especially young children, and can lead a child to be preoccupied with sex. And this is increasingly a risk for children in today’s media-driven culture.  Many teachers report that it is the rule rather than the exception that nine- and ten-year-old students regularly watch R-rated movies on cable television at home. The kids who don’t see such movies themselves are regaled with vivid descriptions from these movies on the playground.  </a:t>
            </a:r>
          </a:p>
          <a:p>
            <a:r>
              <a:rPr lang="en-US" sz="1200" kern="1200" dirty="0" smtClean="0">
                <a:solidFill>
                  <a:schemeClr val="tx1"/>
                </a:solidFill>
                <a:latin typeface="Arial" charset="0"/>
                <a:ea typeface="+mn-ea"/>
                <a:cs typeface="Arial" charset="0"/>
              </a:rPr>
              <a:t>One of the best reasons for parents to be the first to tell their children about sexual union in marriage is to prevent them from getting an initial impression that is distorted or destructive. This is another application of our Principle 3:</a:t>
            </a:r>
          </a:p>
          <a:p>
            <a:r>
              <a:rPr lang="en-US" sz="1200" kern="1200" dirty="0" smtClean="0">
                <a:solidFill>
                  <a:schemeClr val="tx1"/>
                </a:solidFill>
                <a:latin typeface="Arial" charset="0"/>
                <a:ea typeface="+mn-ea"/>
                <a:cs typeface="Arial" charset="0"/>
              </a:rPr>
              <a:t> “First messages are the most potent.” It is far more powerful to form a child’s view of sexuality from scratch than it is to correct the distortions the child will pick up in the world. Trying to build a godly view of sexuality and sexual intercourse after children are exposed to the distortions of the world would be like trying to teach children good nutrition after allowing them to be raised for years on junk food. For this reason we urge parents to tell children about sexual intercourse between ages five and seven, between their kindergarten and second-grade years.</a:t>
            </a:r>
          </a:p>
          <a:p>
            <a:r>
              <a:rPr lang="en-US" sz="1200" kern="1200" dirty="0" smtClean="0">
                <a:solidFill>
                  <a:schemeClr val="tx1"/>
                </a:solidFill>
                <a:latin typeface="Arial" charset="0"/>
                <a:ea typeface="+mn-ea"/>
                <a:cs typeface="Arial" charset="0"/>
              </a:rPr>
              <a:t>B. </a:t>
            </a:r>
            <a:r>
              <a:rPr lang="en-US" sz="1200" kern="1200" dirty="0" err="1" smtClean="0">
                <a:solidFill>
                  <a:schemeClr val="tx1"/>
                </a:solidFill>
                <a:latin typeface="Arial" charset="0"/>
                <a:ea typeface="+mn-ea"/>
                <a:cs typeface="Arial" charset="0"/>
              </a:rPr>
              <a:t>Kantrowitz</a:t>
            </a:r>
            <a:r>
              <a:rPr lang="en-US" sz="1200" kern="1200" dirty="0" smtClean="0">
                <a:solidFill>
                  <a:schemeClr val="tx1"/>
                </a:solidFill>
                <a:latin typeface="Arial" charset="0"/>
                <a:ea typeface="+mn-ea"/>
                <a:cs typeface="Arial" charset="0"/>
              </a:rPr>
              <a:t> and P. </a:t>
            </a:r>
            <a:r>
              <a:rPr lang="en-US" sz="1200" kern="1200" dirty="0" err="1" smtClean="0">
                <a:solidFill>
                  <a:schemeClr val="tx1"/>
                </a:solidFill>
                <a:latin typeface="Arial" charset="0"/>
                <a:ea typeface="+mn-ea"/>
                <a:cs typeface="Arial" charset="0"/>
              </a:rPr>
              <a:t>Wingert</a:t>
            </a:r>
            <a:r>
              <a:rPr lang="en-US" sz="1200" kern="1200" dirty="0" smtClean="0">
                <a:solidFill>
                  <a:schemeClr val="tx1"/>
                </a:solidFill>
                <a:latin typeface="Arial" charset="0"/>
                <a:ea typeface="+mn-ea"/>
                <a:cs typeface="Arial" charset="0"/>
              </a:rPr>
              <a:t>, “Sex Ed 101,” </a:t>
            </a:r>
            <a:r>
              <a:rPr lang="en-US" sz="1200" i="1" kern="1200" dirty="0" smtClean="0">
                <a:solidFill>
                  <a:schemeClr val="tx1"/>
                </a:solidFill>
                <a:latin typeface="Arial" charset="0"/>
                <a:ea typeface="+mn-ea"/>
                <a:cs typeface="Arial" charset="0"/>
              </a:rPr>
              <a:t>Newsweek</a:t>
            </a:r>
            <a:r>
              <a:rPr lang="en-US" sz="1200" kern="1200" dirty="0" smtClean="0">
                <a:solidFill>
                  <a:schemeClr val="tx1"/>
                </a:solidFill>
                <a:latin typeface="Arial" charset="0"/>
                <a:ea typeface="+mn-ea"/>
                <a:cs typeface="Arial" charset="0"/>
              </a:rPr>
              <a:t>, February 15, 1993, p. 47. </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13</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Arial" charset="0"/>
              </a:rPr>
              <a:t>Our next general principle is:</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&lt;treatment&gt; Principle 6: Accurate and explicit messages are best.</a:t>
            </a:r>
          </a:p>
          <a:p>
            <a:r>
              <a:rPr lang="en-US" sz="1200" kern="1200" dirty="0" smtClean="0">
                <a:solidFill>
                  <a:schemeClr val="tx1"/>
                </a:solidFill>
                <a:latin typeface="Arial" charset="0"/>
                <a:ea typeface="+mn-ea"/>
                <a:cs typeface="Arial" charset="0"/>
              </a:rPr>
              <a:t> </a:t>
            </a:r>
          </a:p>
          <a:p>
            <a:r>
              <a:rPr lang="en-US" sz="1200" kern="1200" dirty="0" smtClean="0">
                <a:solidFill>
                  <a:schemeClr val="tx1"/>
                </a:solidFill>
                <a:latin typeface="Arial" charset="0"/>
                <a:ea typeface="+mn-ea"/>
                <a:cs typeface="Arial" charset="0"/>
              </a:rPr>
              <a:t>Err on the side of providing too much information and being too explicit. By explicit, we simply mean being detailed, clear, and direct. We don’t mean being indiscreet or lewd. Avoid using language that is figurative, too technical, or obscure. Typically, little damage is done by giving too much information if the information is true, sensitively described, and offered in a positive spirit. Children absorb the information they are interested in and can understand, and they seem to simply ignore or file away whatever they cannot grasp or are uninterested in. Strike a balance here; if we bore children by drowning them with detail they don’t want, we discourage them from coming to us for information. But asking about sexuality is hard for children, and if we make them feel like they are pulling teeth to get information from us, then they will get the information they want somewhere it is easier to get.</a:t>
            </a:r>
          </a:p>
          <a:p>
            <a:r>
              <a:rPr lang="en-US" sz="1200" kern="1200" dirty="0" smtClean="0">
                <a:solidFill>
                  <a:schemeClr val="tx1"/>
                </a:solidFill>
                <a:latin typeface="Arial" charset="0"/>
                <a:ea typeface="+mn-ea"/>
                <a:cs typeface="Arial" charset="0"/>
              </a:rPr>
              <a:t>Try to give children direct, simple, and explicit responses to questions, and give them about 20 percent more information than what they seem to ask for. Then try to interact with them and keep talking about the subject as long as they seem interested. Quit as soon as they seem disinterested.</a:t>
            </a:r>
          </a:p>
          <a:p>
            <a:r>
              <a:rPr lang="en-US" sz="1200" kern="1200" dirty="0" smtClean="0">
                <a:solidFill>
                  <a:schemeClr val="tx1"/>
                </a:solidFill>
                <a:latin typeface="Arial" charset="0"/>
                <a:ea typeface="+mn-ea"/>
                <a:cs typeface="Arial" charset="0"/>
              </a:rPr>
              <a:t>Elementary school kids are interested in sexuality, but parents sometimes don’t know it because kids tend to talk more to their peers and less to adults about the topic, especially if those adults are nervous about such conversations. Kids are suddenly exposed to a grand vista of peer relationships in school through which they can learn new and fascinating information. This increased discussion about sex among peers signals the even greater need for parents to be the primary source from which their child learns about sex. If learning about sexuality early on creates problems, it’s because children are being told the wrong things and in the wrong ways—often by their peers. Godly instruction early on by their parents is the solution to this problem. If our children are going to learn about sex early in our sex saturated society, it must be our responsibility for them to learn the right views, and for God’s perspectives to form the foundation for all they come to believe.</a:t>
            </a:r>
          </a:p>
          <a:p>
            <a:endParaRPr lang="en-US" dirty="0"/>
          </a:p>
        </p:txBody>
      </p:sp>
      <p:sp>
        <p:nvSpPr>
          <p:cNvPr id="4" name="Slide Number Placeholder 3"/>
          <p:cNvSpPr>
            <a:spLocks noGrp="1"/>
          </p:cNvSpPr>
          <p:nvPr>
            <p:ph type="sldNum" sz="quarter" idx="10"/>
          </p:nvPr>
        </p:nvSpPr>
        <p:spPr/>
        <p:txBody>
          <a:bodyPr/>
          <a:lstStyle/>
          <a:p>
            <a:fld id="{A87E8938-2E9A-4B13-B375-3D75BC2BAA34}"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3354441" y="3539865"/>
            <a:ext cx="5114779"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endParaRPr lang="en-US"/>
          </a:p>
        </p:txBody>
      </p:sp>
      <p:sp>
        <p:nvSpPr>
          <p:cNvPr id="18" name="Footer Placeholder 17"/>
          <p:cNvSpPr>
            <a:spLocks noGrp="1"/>
          </p:cNvSpPr>
          <p:nvPr>
            <p:ph type="ftr" sz="quarter" idx="11"/>
          </p:nvPr>
        </p:nvSpPr>
        <p:spPr>
          <a:xfrm>
            <a:off x="2819400" y="6557946"/>
            <a:ext cx="2927723" cy="228600"/>
          </a:xfrm>
        </p:spPr>
        <p:txBody>
          <a:bodyPr/>
          <a:lstStyle>
            <a:lvl1pPr>
              <a:defRPr lang="en-US" dirty="0">
                <a:solidFill>
                  <a:srgbClr val="FFFFFF"/>
                </a:solidFill>
              </a:defRPr>
            </a:lvl1pPr>
            <a:extLst/>
          </a:lstStyle>
          <a:p>
            <a:endParaRPr lang="en-US"/>
          </a:p>
        </p:txBody>
      </p:sp>
      <p:sp>
        <p:nvSpPr>
          <p:cNvPr id="29" name="Slide Number Placeholder 28"/>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54D1043A-C0D9-4C01-979D-2ECE4D69431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EB5D36AB-0012-442B-AC4C-78D1E8FEF55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274956"/>
            <a:ext cx="1524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3"/>
            <a:ext cx="60198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242816" y="6557946"/>
            <a:ext cx="2002464" cy="226902"/>
          </a:xfrm>
        </p:spPr>
        <p:txBody>
          <a:bodyPr/>
          <a:lstStyle>
            <a:extLst/>
          </a:lstStyle>
          <a:p>
            <a:endParaRPr lang="en-US"/>
          </a:p>
        </p:txBody>
      </p:sp>
      <p:sp>
        <p:nvSpPr>
          <p:cNvPr id="5" name="Footer Placeholder 4"/>
          <p:cNvSpPr>
            <a:spLocks noGrp="1"/>
          </p:cNvSpPr>
          <p:nvPr>
            <p:ph type="ftr" sz="quarter" idx="11"/>
          </p:nvPr>
        </p:nvSpPr>
        <p:spPr>
          <a:xfrm>
            <a:off x="457200" y="6556248"/>
            <a:ext cx="3657600" cy="228600"/>
          </a:xfrm>
        </p:spPr>
        <p:txBody>
          <a:bodyPr/>
          <a:lstStyle>
            <a:extLst/>
          </a:lstStyle>
          <a:p>
            <a:endParaRPr lang="en-US"/>
          </a:p>
        </p:txBody>
      </p:sp>
      <p:sp>
        <p:nvSpPr>
          <p:cNvPr id="6" name="Slide Number Placeholder 5"/>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0B7AA4C2-9289-4AB8-9FAD-BE03D9F413A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A7DFD7A7-9F72-4DDA-A658-F0709ABE71E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066800" y="2821838"/>
            <a:ext cx="6255488"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066800" y="1905001"/>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4724239" y="6556810"/>
            <a:ext cx="2002464" cy="226902"/>
          </a:xfrm>
        </p:spPr>
        <p:txBody>
          <a:bodyPr bIns="0" anchor="b"/>
          <a:lstStyle>
            <a:lvl1pPr>
              <a:defRPr>
                <a:solidFill>
                  <a:schemeClr val="tx2"/>
                </a:solidFill>
              </a:defRPr>
            </a:lvl1pPr>
            <a:extLst/>
          </a:lstStyle>
          <a:p>
            <a:endParaRPr lang="en-US"/>
          </a:p>
        </p:txBody>
      </p:sp>
      <p:sp>
        <p:nvSpPr>
          <p:cNvPr id="5" name="Footer Placeholder 4"/>
          <p:cNvSpPr>
            <a:spLocks noGrp="1"/>
          </p:cNvSpPr>
          <p:nvPr>
            <p:ph type="ftr" sz="quarter" idx="11"/>
          </p:nvPr>
        </p:nvSpPr>
        <p:spPr>
          <a:xfrm>
            <a:off x="1735359" y="6556810"/>
            <a:ext cx="2895600" cy="228600"/>
          </a:xfrm>
        </p:spPr>
        <p:txBody>
          <a:bodyPr bIns="0" anchor="b"/>
          <a:lstStyle>
            <a:lvl1pPr>
              <a:defRPr>
                <a:solidFill>
                  <a:schemeClr val="tx2"/>
                </a:solidFill>
              </a:defRPr>
            </a:lvl1pPr>
            <a:extLst/>
          </a:lstStyle>
          <a:p>
            <a:endParaRPr lang="en-US"/>
          </a:p>
        </p:txBody>
      </p:sp>
      <p:sp>
        <p:nvSpPr>
          <p:cNvPr id="6" name="Slide Number Placeholder 5"/>
          <p:cNvSpPr>
            <a:spLocks noGrp="1"/>
          </p:cNvSpPr>
          <p:nvPr>
            <p:ph type="sldNum" sz="quarter" idx="12"/>
          </p:nvPr>
        </p:nvSpPr>
        <p:spPr>
          <a:xfrm>
            <a:off x="6733952" y="6555112"/>
            <a:ext cx="588336" cy="228600"/>
          </a:xfrm>
        </p:spPr>
        <p:txBody>
          <a:bodyPr/>
          <a:lstStyle>
            <a:extLst/>
          </a:lstStyle>
          <a:p>
            <a:fld id="{675A5354-B835-41A5-A7C5-86BD640C1C92}"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178808" y="1600201"/>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9B1B74-F244-40F9-8D2F-9E8B7BCC08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0523C816-990E-47DA-8C9E-633E24DDE8B0}"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0040"/>
            <a:ext cx="7242048"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F77D8937-2B48-4DA8-B071-156F832071A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endParaRPr lang="en-US"/>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a:p>
        </p:txBody>
      </p:sp>
      <p:sp>
        <p:nvSpPr>
          <p:cNvPr id="4" name="Slide Number Placeholder 3"/>
          <p:cNvSpPr>
            <a:spLocks noGrp="1"/>
          </p:cNvSpPr>
          <p:nvPr>
            <p:ph type="sldNum" sz="quarter" idx="12"/>
          </p:nvPr>
        </p:nvSpPr>
        <p:spPr/>
        <p:txBody>
          <a:bodyPr/>
          <a:lstStyle>
            <a:extLst/>
          </a:lstStyle>
          <a:p>
            <a:fld id="{FABDB2F8-76D8-4845-ABA0-93DBA4841400}"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97417"/>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1"/>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33BEECC5-2142-4C24-A5E3-C4ECD61DF0D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597970" y="1004669"/>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596707" y="998817"/>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5389097"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5389097"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F6E9D463-8EE3-45DB-980E-C3F38909AA98}" type="slidenum">
              <a:rPr lang="en-US" smtClean="0"/>
              <a:pPr/>
              <a:t>‹#›</a:t>
            </a:fld>
            <a:endParaRPr lang="en-US"/>
          </a:p>
        </p:txBody>
      </p:sp>
      <p:sp>
        <p:nvSpPr>
          <p:cNvPr id="10" name="Picture Placeholder 9"/>
          <p:cNvSpPr>
            <a:spLocks noGrp="1"/>
          </p:cNvSpPr>
          <p:nvPr>
            <p:ph type="pic" idx="1"/>
          </p:nvPr>
        </p:nvSpPr>
        <p:spPr>
          <a:xfrm>
            <a:off x="663681"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endParaRPr lang="en-US"/>
          </a:p>
        </p:txBody>
      </p:sp>
      <p:sp>
        <p:nvSpPr>
          <p:cNvPr id="4" name="Footer Placeholder 3"/>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a:p>
        </p:txBody>
      </p:sp>
      <p:sp>
        <p:nvSpPr>
          <p:cNvPr id="16" name="Slide Number Placeholder 15"/>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FB55EEF-A385-4885-A826-E0801E3B920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95800" y="2286000"/>
            <a:ext cx="3660648" cy="1676400"/>
          </a:xfrm>
        </p:spPr>
        <p:txBody>
          <a:bodyPr>
            <a:normAutofit fontScale="90000"/>
          </a:bodyPr>
          <a:lstStyle/>
          <a:p>
            <a:r>
              <a:rPr lang="en-US" dirty="0" smtClean="0"/>
              <a:t>What will your kids know about sex and who will tell them?</a:t>
            </a:r>
            <a:endParaRPr lang="en-US" dirty="0"/>
          </a:p>
        </p:txBody>
      </p:sp>
      <p:pic>
        <p:nvPicPr>
          <p:cNvPr id="449539" name="Picture 3" descr="C:\Users\dwilliams.FAOG.000\AppData\Local\Microsoft\Windows\Temporary Internet Files\Content.IE5\LNZMZC47\MPj04394540000[1].jpg"/>
          <p:cNvPicPr>
            <a:picLocks noChangeAspect="1" noChangeArrowheads="1"/>
          </p:cNvPicPr>
          <p:nvPr/>
        </p:nvPicPr>
        <p:blipFill>
          <a:blip r:embed="rId2"/>
          <a:srcRect/>
          <a:stretch>
            <a:fillRect/>
          </a:stretch>
        </p:blipFill>
        <p:spPr bwMode="auto">
          <a:xfrm>
            <a:off x="0" y="0"/>
            <a:ext cx="4285488" cy="6858000"/>
          </a:xfrm>
          <a:prstGeom prst="rect">
            <a:avLst/>
          </a:prstGeom>
          <a:noFill/>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ChangeArrowheads="1"/>
          </p:cNvSpPr>
          <p:nvPr>
            <p:ph type="title"/>
          </p:nvPr>
        </p:nvSpPr>
        <p:spPr/>
        <p:txBody>
          <a:bodyPr/>
          <a:lstStyle/>
          <a:p>
            <a:r>
              <a:rPr lang="en-US" dirty="0"/>
              <a:t>Beliefs</a:t>
            </a:r>
          </a:p>
        </p:txBody>
      </p:sp>
      <p:sp>
        <p:nvSpPr>
          <p:cNvPr id="122883" name="Rectangle 3"/>
          <p:cNvSpPr>
            <a:spLocks noGrp="1" noChangeArrowheads="1"/>
          </p:cNvSpPr>
          <p:nvPr>
            <p:ph type="body" idx="1"/>
          </p:nvPr>
        </p:nvSpPr>
        <p:spPr/>
        <p:txBody>
          <a:bodyPr/>
          <a:lstStyle/>
          <a:p>
            <a:r>
              <a:rPr lang="en-US" dirty="0" smtClean="0"/>
              <a:t>Your Body Is Private</a:t>
            </a:r>
          </a:p>
          <a:p>
            <a:r>
              <a:rPr lang="en-US" dirty="0" smtClean="0"/>
              <a:t>Don’t Keep Secrets</a:t>
            </a:r>
          </a:p>
          <a:p>
            <a:r>
              <a:rPr lang="en-US" dirty="0" smtClean="0"/>
              <a:t>Trust Your Feeling</a:t>
            </a:r>
            <a:endParaRPr lang="en-US" dirty="0"/>
          </a:p>
        </p:txBody>
      </p:sp>
      <p:pic>
        <p:nvPicPr>
          <p:cNvPr id="2050" name="Picture 2" descr="C:\Users\dwilliams.FAOG.000\AppData\Local\Microsoft\Windows\Temporary Internet Files\Content.IE5\RL7KT74Q\MPj02555530000[1].jpg"/>
          <p:cNvPicPr>
            <a:picLocks noChangeAspect="1" noChangeArrowheads="1"/>
          </p:cNvPicPr>
          <p:nvPr/>
        </p:nvPicPr>
        <p:blipFill>
          <a:blip r:embed="rId3"/>
          <a:srcRect/>
          <a:stretch>
            <a:fillRect/>
          </a:stretch>
        </p:blipFill>
        <p:spPr bwMode="auto">
          <a:xfrm>
            <a:off x="3200400" y="3429000"/>
            <a:ext cx="4679174" cy="3127248"/>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animEffect transition="in" filter="diamond(in)">
                                      <p:cBhvr>
                                        <p:cTn id="7" dur="2000"/>
                                        <p:tgtEl>
                                          <p:spTgt spid="12288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122883">
                                            <p:txEl>
                                              <p:pRg st="1" end="1"/>
                                            </p:txEl>
                                          </p:spTgt>
                                        </p:tgtEl>
                                        <p:attrNameLst>
                                          <p:attrName>style.visibility</p:attrName>
                                        </p:attrNameLst>
                                      </p:cBhvr>
                                      <p:to>
                                        <p:strVal val="visible"/>
                                      </p:to>
                                    </p:set>
                                    <p:animEffect transition="in" filter="diamond(in)">
                                      <p:cBhvr>
                                        <p:cTn id="12" dur="2000"/>
                                        <p:tgtEl>
                                          <p:spTgt spid="12288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22883">
                                            <p:txEl>
                                              <p:pRg st="2" end="2"/>
                                            </p:txEl>
                                          </p:spTgt>
                                        </p:tgtEl>
                                        <p:attrNameLst>
                                          <p:attrName>style.visibility</p:attrName>
                                        </p:attrNameLst>
                                      </p:cBhvr>
                                      <p:to>
                                        <p:strVal val="visible"/>
                                      </p:to>
                                    </p:set>
                                    <p:animEffect transition="in" filter="diamond(in)">
                                      <p:cBhvr>
                                        <p:cTn id="17" dur="2000"/>
                                        <p:tgtEl>
                                          <p:spTgt spid="12288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ChangeArrowheads="1"/>
          </p:cNvSpPr>
          <p:nvPr>
            <p:ph type="title"/>
          </p:nvPr>
        </p:nvSpPr>
        <p:spPr/>
        <p:txBody>
          <a:bodyPr/>
          <a:lstStyle/>
          <a:p>
            <a:r>
              <a:rPr lang="en-US" dirty="0"/>
              <a:t>Skills</a:t>
            </a:r>
          </a:p>
        </p:txBody>
      </p:sp>
      <p:sp>
        <p:nvSpPr>
          <p:cNvPr id="123907" name="Rectangle 3"/>
          <p:cNvSpPr>
            <a:spLocks noGrp="1" noChangeArrowheads="1"/>
          </p:cNvSpPr>
          <p:nvPr>
            <p:ph type="body" idx="1"/>
          </p:nvPr>
        </p:nvSpPr>
        <p:spPr/>
        <p:txBody>
          <a:bodyPr/>
          <a:lstStyle/>
          <a:p>
            <a:r>
              <a:rPr lang="en-US" dirty="0" smtClean="0"/>
              <a:t>Recognize Danger</a:t>
            </a:r>
          </a:p>
          <a:p>
            <a:r>
              <a:rPr lang="en-US" dirty="0" smtClean="0"/>
              <a:t>Be Assertive</a:t>
            </a:r>
          </a:p>
          <a:p>
            <a:pPr lvl="1"/>
            <a:r>
              <a:rPr lang="en-US" dirty="0" smtClean="0"/>
              <a:t>Meekness Is Not Weakness</a:t>
            </a:r>
          </a:p>
          <a:p>
            <a:pPr lvl="1"/>
            <a:r>
              <a:rPr lang="en-US" dirty="0" smtClean="0"/>
              <a:t>No Means No</a:t>
            </a:r>
            <a:endParaRPr lang="en-US" dirty="0"/>
          </a:p>
        </p:txBody>
      </p:sp>
      <p:pic>
        <p:nvPicPr>
          <p:cNvPr id="3074" name="Picture 2" descr="C:\Users\dwilliams.FAOG.000\AppData\Local\Microsoft\Windows\Temporary Internet Files\Content.IE5\3WEHP0CE\MCBS01884_0000[1].wmf"/>
          <p:cNvPicPr>
            <a:picLocks noChangeAspect="1" noChangeArrowheads="1"/>
          </p:cNvPicPr>
          <p:nvPr/>
        </p:nvPicPr>
        <p:blipFill>
          <a:blip r:embed="rId2"/>
          <a:srcRect/>
          <a:stretch>
            <a:fillRect/>
          </a:stretch>
        </p:blipFill>
        <p:spPr bwMode="auto">
          <a:xfrm>
            <a:off x="5334000" y="4038600"/>
            <a:ext cx="2362200" cy="2372051"/>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3907">
                                            <p:txEl>
                                              <p:pRg st="0" end="0"/>
                                            </p:txEl>
                                          </p:spTgt>
                                        </p:tgtEl>
                                        <p:attrNameLst>
                                          <p:attrName>style.visibility</p:attrName>
                                        </p:attrNameLst>
                                      </p:cBhvr>
                                      <p:to>
                                        <p:strVal val="visible"/>
                                      </p:to>
                                    </p:set>
                                    <p:animEffect transition="in" filter="blinds(horizontal)">
                                      <p:cBhvr>
                                        <p:cTn id="7" dur="500"/>
                                        <p:tgtEl>
                                          <p:spTgt spid="12390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23907">
                                            <p:txEl>
                                              <p:pRg st="1" end="1"/>
                                            </p:txEl>
                                          </p:spTgt>
                                        </p:tgtEl>
                                        <p:attrNameLst>
                                          <p:attrName>style.visibility</p:attrName>
                                        </p:attrNameLst>
                                      </p:cBhvr>
                                      <p:to>
                                        <p:strVal val="visible"/>
                                      </p:to>
                                    </p:set>
                                    <p:animEffect transition="in" filter="blinds(horizontal)">
                                      <p:cBhvr>
                                        <p:cTn id="12" dur="500"/>
                                        <p:tgtEl>
                                          <p:spTgt spid="123907">
                                            <p:txEl>
                                              <p:pRg st="1" end="1"/>
                                            </p:txEl>
                                          </p:spTgt>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23907">
                                            <p:txEl>
                                              <p:pRg st="2" end="2"/>
                                            </p:txEl>
                                          </p:spTgt>
                                        </p:tgtEl>
                                        <p:attrNameLst>
                                          <p:attrName>style.visibility</p:attrName>
                                        </p:attrNameLst>
                                      </p:cBhvr>
                                      <p:to>
                                        <p:strVal val="visible"/>
                                      </p:to>
                                    </p:set>
                                    <p:animEffect transition="in" filter="blinds(horizontal)">
                                      <p:cBhvr>
                                        <p:cTn id="15" dur="500"/>
                                        <p:tgtEl>
                                          <p:spTgt spid="123907">
                                            <p:txEl>
                                              <p:pRg st="2" end="2"/>
                                            </p:txEl>
                                          </p:spTgt>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23907">
                                            <p:txEl>
                                              <p:pRg st="3" end="3"/>
                                            </p:txEl>
                                          </p:spTgt>
                                        </p:tgtEl>
                                        <p:attrNameLst>
                                          <p:attrName>style.visibility</p:attrName>
                                        </p:attrNameLst>
                                      </p:cBhvr>
                                      <p:to>
                                        <p:strVal val="visible"/>
                                      </p:to>
                                    </p:set>
                                    <p:animEffect transition="in" filter="blinds(horizontal)">
                                      <p:cBhvr>
                                        <p:cTn id="18" dur="500"/>
                                        <p:tgtEl>
                                          <p:spTgt spid="12390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390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ChangeArrowheads="1"/>
          </p:cNvSpPr>
          <p:nvPr>
            <p:ph type="title"/>
          </p:nvPr>
        </p:nvSpPr>
        <p:spPr/>
        <p:txBody>
          <a:bodyPr/>
          <a:lstStyle/>
          <a:p>
            <a:r>
              <a:rPr lang="en-US" sz="4000" dirty="0"/>
              <a:t>Supportive Environment</a:t>
            </a:r>
          </a:p>
        </p:txBody>
      </p:sp>
      <p:sp>
        <p:nvSpPr>
          <p:cNvPr id="124931" name="Rectangle 3"/>
          <p:cNvSpPr>
            <a:spLocks noGrp="1" noChangeArrowheads="1"/>
          </p:cNvSpPr>
          <p:nvPr>
            <p:ph type="body" idx="1"/>
          </p:nvPr>
        </p:nvSpPr>
        <p:spPr/>
        <p:txBody>
          <a:bodyPr/>
          <a:lstStyle/>
          <a:p>
            <a:r>
              <a:rPr lang="en-US" dirty="0" smtClean="0"/>
              <a:t>Stand Behind Your Children</a:t>
            </a:r>
          </a:p>
          <a:p>
            <a:r>
              <a:rPr lang="en-US" dirty="0" smtClean="0"/>
              <a:t>Reinforce the Three Critical Rules</a:t>
            </a:r>
          </a:p>
          <a:p>
            <a:r>
              <a:rPr lang="en-US" dirty="0" smtClean="0"/>
              <a:t>Be Aware of Your Child’s World</a:t>
            </a:r>
          </a:p>
          <a:p>
            <a:pPr lvl="1"/>
            <a:r>
              <a:rPr lang="en-US" dirty="0" smtClean="0"/>
              <a:t>Including Church and School!</a:t>
            </a:r>
          </a:p>
        </p:txBody>
      </p:sp>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What is Sex?</a:t>
            </a:r>
            <a:endParaRPr lang="en-US" dirty="0"/>
          </a:p>
        </p:txBody>
      </p:sp>
      <p:sp>
        <p:nvSpPr>
          <p:cNvPr id="7" name="Text Placeholder 6"/>
          <p:cNvSpPr>
            <a:spLocks noGrp="1"/>
          </p:cNvSpPr>
          <p:nvPr>
            <p:ph type="body" sz="half" idx="2"/>
          </p:nvPr>
        </p:nvSpPr>
        <p:spPr/>
        <p:txBody>
          <a:bodyPr>
            <a:normAutofit/>
          </a:bodyPr>
          <a:lstStyle/>
          <a:p>
            <a:r>
              <a:rPr lang="en-US" sz="2400" dirty="0" smtClean="0"/>
              <a:t>Too much?</a:t>
            </a:r>
          </a:p>
          <a:p>
            <a:r>
              <a:rPr lang="en-US" sz="2400" dirty="0" smtClean="0"/>
              <a:t>Too Soon?</a:t>
            </a:r>
          </a:p>
          <a:p>
            <a:r>
              <a:rPr lang="en-US" sz="2400" dirty="0" smtClean="0"/>
              <a:t>Do They Need to Know?</a:t>
            </a:r>
          </a:p>
          <a:p>
            <a:r>
              <a:rPr lang="en-US" sz="2400" dirty="0" smtClean="0"/>
              <a:t>Will It Feed Their Interest?</a:t>
            </a:r>
          </a:p>
          <a:p>
            <a:endParaRPr lang="en-US" sz="2400" dirty="0" smtClean="0"/>
          </a:p>
        </p:txBody>
      </p:sp>
      <p:sp>
        <p:nvSpPr>
          <p:cNvPr id="6" name="Picture Placeholder 5"/>
          <p:cNvSpPr>
            <a:spLocks noGrp="1"/>
          </p:cNvSpPr>
          <p:nvPr>
            <p:ph type="pic" idx="1"/>
          </p:nvPr>
        </p:nvSpPr>
        <p:spPr/>
      </p:sp>
      <p:pic>
        <p:nvPicPr>
          <p:cNvPr id="4098" name="Picture 2" descr="C:\Users\dwilliams.FAOG.000\AppData\Local\Microsoft\Windows\Temporary Internet Files\Content.IE5\LNZMZC47\MCj04042630000[1].wmf"/>
          <p:cNvPicPr>
            <a:picLocks noChangeAspect="1" noChangeArrowheads="1"/>
          </p:cNvPicPr>
          <p:nvPr/>
        </p:nvPicPr>
        <p:blipFill>
          <a:blip r:embed="rId3"/>
          <a:srcRect/>
          <a:stretch>
            <a:fillRect/>
          </a:stretch>
        </p:blipFill>
        <p:spPr bwMode="auto">
          <a:xfrm>
            <a:off x="610502" y="914400"/>
            <a:ext cx="4367289" cy="4419600"/>
          </a:xfrm>
          <a:prstGeom prst="rect">
            <a:avLst/>
          </a:prstGeo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dirty="0" smtClean="0"/>
              <a:t>Tell Them early; </a:t>
            </a:r>
            <a:br>
              <a:rPr lang="en-US" dirty="0" smtClean="0"/>
            </a:br>
            <a:r>
              <a:rPr lang="en-US" dirty="0" smtClean="0"/>
              <a:t>tell them explicitly</a:t>
            </a:r>
            <a:endParaRPr lang="en-US" dirty="0"/>
          </a:p>
        </p:txBody>
      </p:sp>
      <p:sp>
        <p:nvSpPr>
          <p:cNvPr id="6" name="Content Placeholder 5"/>
          <p:cNvSpPr>
            <a:spLocks noGrp="1"/>
          </p:cNvSpPr>
          <p:nvPr>
            <p:ph idx="1"/>
          </p:nvPr>
        </p:nvSpPr>
        <p:spPr/>
        <p:txBody>
          <a:bodyPr/>
          <a:lstStyle/>
          <a:p>
            <a:r>
              <a:rPr lang="en-US" dirty="0" smtClean="0"/>
              <a:t>Accurate and Early Messages Are Best</a:t>
            </a:r>
          </a:p>
          <a:p>
            <a:r>
              <a:rPr lang="en-US" dirty="0" smtClean="0"/>
              <a:t>Err on the Side of Too Much</a:t>
            </a:r>
          </a:p>
          <a:p>
            <a:r>
              <a:rPr lang="en-US" dirty="0" smtClean="0"/>
              <a:t>Be Explicit – Detailed, Clear, Direct</a:t>
            </a:r>
          </a:p>
          <a:p>
            <a:r>
              <a:rPr lang="en-US" dirty="0" smtClean="0"/>
              <a:t>Kids Filter</a:t>
            </a:r>
          </a:p>
          <a:p>
            <a:r>
              <a:rPr lang="en-US" dirty="0" smtClean="0"/>
              <a:t>Quit When They Show Disinterest</a:t>
            </a:r>
            <a:endParaRPr lang="en-US" dirty="0"/>
          </a:p>
        </p:txBody>
      </p:sp>
      <p:pic>
        <p:nvPicPr>
          <p:cNvPr id="5122" name="Picture 2" descr="C:\Users\dwilliams.FAOG.000\AppData\Local\Microsoft\Windows\Temporary Internet Files\Content.IE5\LNZMZC47\MPj04386150000[1].jpg"/>
          <p:cNvPicPr>
            <a:picLocks noChangeAspect="1" noChangeArrowheads="1"/>
          </p:cNvPicPr>
          <p:nvPr/>
        </p:nvPicPr>
        <p:blipFill>
          <a:blip r:embed="rId3" cstate="print"/>
          <a:srcRect/>
          <a:stretch>
            <a:fillRect/>
          </a:stretch>
        </p:blipFill>
        <p:spPr bwMode="auto">
          <a:xfrm>
            <a:off x="4953000" y="4163568"/>
            <a:ext cx="3200400" cy="269443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to Tell Them</a:t>
            </a:r>
            <a:endParaRPr lang="en-US" dirty="0"/>
          </a:p>
        </p:txBody>
      </p:sp>
      <p:sp>
        <p:nvSpPr>
          <p:cNvPr id="3" name="Content Placeholder 2"/>
          <p:cNvSpPr>
            <a:spLocks noGrp="1"/>
          </p:cNvSpPr>
          <p:nvPr>
            <p:ph idx="1"/>
          </p:nvPr>
        </p:nvSpPr>
        <p:spPr/>
        <p:txBody>
          <a:bodyPr/>
          <a:lstStyle/>
          <a:p>
            <a:r>
              <a:rPr lang="en-US" dirty="0" smtClean="0"/>
              <a:t>Principle – Positive Messages Are More Potent than Negative </a:t>
            </a:r>
            <a:r>
              <a:rPr lang="en-US" dirty="0" smtClean="0"/>
              <a:t>Ones</a:t>
            </a:r>
          </a:p>
          <a:p>
            <a:r>
              <a:rPr lang="en-US" dirty="0" smtClean="0"/>
              <a:t>Romans 2:1-16 – God’s Law is written on the hearts of humankind</a:t>
            </a:r>
          </a:p>
          <a:p>
            <a:r>
              <a:rPr lang="en-US" dirty="0" smtClean="0"/>
              <a:t>Trust the Fundamentally </a:t>
            </a:r>
          </a:p>
          <a:p>
            <a:pPr>
              <a:buNone/>
            </a:pPr>
            <a:r>
              <a:rPr lang="en-US" dirty="0" smtClean="0"/>
              <a:t>	</a:t>
            </a:r>
            <a:r>
              <a:rPr lang="en-US" dirty="0" smtClean="0"/>
              <a:t>Positive View of Sex Presented</a:t>
            </a:r>
          </a:p>
          <a:p>
            <a:pPr>
              <a:buNone/>
            </a:pPr>
            <a:r>
              <a:rPr lang="en-US" dirty="0" smtClean="0"/>
              <a:t>	</a:t>
            </a:r>
            <a:r>
              <a:rPr lang="en-US" dirty="0" smtClean="0"/>
              <a:t>in Scripture</a:t>
            </a:r>
            <a:endParaRPr lang="en-US" dirty="0" smtClean="0"/>
          </a:p>
          <a:p>
            <a:endParaRPr lang="en-US" dirty="0"/>
          </a:p>
        </p:txBody>
      </p:sp>
      <p:pic>
        <p:nvPicPr>
          <p:cNvPr id="1026" name="Picture 2" descr="C:\Users\dwilliams.FAOG.000\AppData\Local\Microsoft\Windows\Temporary Internet Files\Content.IE5\RL7KT74Q\MCj01875370000[1].wmf"/>
          <p:cNvPicPr>
            <a:picLocks noChangeAspect="1" noChangeArrowheads="1"/>
          </p:cNvPicPr>
          <p:nvPr/>
        </p:nvPicPr>
        <p:blipFill>
          <a:blip r:embed="rId3"/>
          <a:srcRect/>
          <a:stretch>
            <a:fillRect/>
          </a:stretch>
        </p:blipFill>
        <p:spPr bwMode="auto">
          <a:xfrm>
            <a:off x="5636120" y="4419600"/>
            <a:ext cx="2426153" cy="2438400"/>
          </a:xfrm>
          <a:prstGeom prst="rect">
            <a:avLst/>
          </a:prstGeom>
          <a:noFill/>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Case Study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Friends bring gifts to a wedding. God has a special gift for new husbands and wives too. It is called sex. God’s rules say that only people who are married to each other should have sex. It is God’s way of making families strong.</a:t>
            </a:r>
          </a:p>
          <a:p>
            <a:r>
              <a:rPr lang="en-US" dirty="0" smtClean="0"/>
              <a:t>	Because the man and woman are married, their bodies belong to each other. They enjoy holding each other close. When a husband and wife lie close together, he can fit his penis into her vagina. His semen flows inside of her and their bodies feel good all over. Husbands and wives want to be alone during sex so they can think only of each other.</a:t>
            </a:r>
          </a:p>
          <a:p>
            <a:r>
              <a:rPr lang="en-US" dirty="0" smtClean="0"/>
              <a:t>	A husband can’t make a baby by himself. A wife can’t make a baby by herself.  But God made their bodies so that they fit perfectly together. And together they can make a baby.</a:t>
            </a:r>
          </a:p>
          <a:p>
            <a:endParaRPr lang="en-US" dirty="0"/>
          </a:p>
        </p:txBody>
      </p:sp>
      <p:sp>
        <p:nvSpPr>
          <p:cNvPr id="4" name="TextBox 3"/>
          <p:cNvSpPr txBox="1"/>
          <p:nvPr/>
        </p:nvSpPr>
        <p:spPr>
          <a:xfrm>
            <a:off x="1981200" y="6477000"/>
            <a:ext cx="6096000" cy="461665"/>
          </a:xfrm>
          <a:prstGeom prst="rect">
            <a:avLst/>
          </a:prstGeom>
          <a:noFill/>
        </p:spPr>
        <p:txBody>
          <a:bodyPr wrap="square" rtlCol="0">
            <a:spAutoFit/>
          </a:bodyPr>
          <a:lstStyle/>
          <a:p>
            <a:r>
              <a:rPr lang="en-US" sz="1200" dirty="0" smtClean="0"/>
              <a:t>Carolyn </a:t>
            </a:r>
            <a:r>
              <a:rPr lang="en-US" sz="1200" dirty="0" err="1" smtClean="0"/>
              <a:t>Nystrom</a:t>
            </a:r>
            <a:r>
              <a:rPr lang="en-US" sz="1200" dirty="0" smtClean="0"/>
              <a:t>, </a:t>
            </a:r>
            <a:r>
              <a:rPr lang="en-US" sz="1200" i="1" dirty="0" smtClean="0"/>
              <a:t>Before I Was Born,</a:t>
            </a:r>
            <a:r>
              <a:rPr lang="en-US" sz="1200" dirty="0" smtClean="0"/>
              <a:t> illustrated by Joel </a:t>
            </a:r>
            <a:r>
              <a:rPr lang="en-US" sz="1200" dirty="0" err="1" smtClean="0"/>
              <a:t>Spector</a:t>
            </a:r>
            <a:r>
              <a:rPr lang="en-US" sz="1200" dirty="0" smtClean="0"/>
              <a:t> (</a:t>
            </a:r>
            <a:r>
              <a:rPr lang="en-US" sz="1200" dirty="0" err="1" smtClean="0"/>
              <a:t>NavPress</a:t>
            </a:r>
            <a:r>
              <a:rPr lang="en-US" sz="1200" dirty="0" smtClean="0"/>
              <a:t>, 2007); Book 2 of the </a:t>
            </a:r>
            <a:r>
              <a:rPr lang="en-US" sz="1200" i="1" dirty="0" smtClean="0"/>
              <a:t>God’s Design For Sex </a:t>
            </a:r>
            <a:r>
              <a:rPr lang="en-US" sz="1200" dirty="0" smtClean="0"/>
              <a:t>book series.  </a:t>
            </a:r>
            <a:r>
              <a:rPr lang="en-US" sz="1200" b="1" i="1" u="sng" dirty="0" smtClean="0"/>
              <a:t>update</a:t>
            </a:r>
            <a:r>
              <a:rPr lang="en-US" sz="1200" dirty="0" smtClean="0"/>
              <a:t> needed? </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lstStyle/>
          <a:p>
            <a:r>
              <a:rPr lang="en-US" dirty="0" smtClean="0"/>
              <a:t>How do you think you would feel about sharing this with your 7-9 year old?</a:t>
            </a:r>
          </a:p>
          <a:p>
            <a:endParaRPr lang="en-US" dirty="0"/>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Teaching the Three-stranded Cord of Sexual Morality</a:t>
            </a:r>
            <a:endParaRPr lang="en-US" dirty="0"/>
          </a:p>
        </p:txBody>
      </p:sp>
      <p:sp>
        <p:nvSpPr>
          <p:cNvPr id="7" name="Text Placeholder 6"/>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smtClean="0"/>
              <a:t>Caution about consequences</a:t>
            </a:r>
            <a:endParaRPr lang="en-US" dirty="0"/>
          </a:p>
        </p:txBody>
      </p:sp>
      <p:pic>
        <p:nvPicPr>
          <p:cNvPr id="2050" name="Picture 2" descr="C:\Users\dwilliams.FAOG.000\AppData\Local\Microsoft\Windows\Temporary Internet Files\Content.IE5\E6TEVCEI\MPj04071730000[1].jpg"/>
          <p:cNvPicPr>
            <a:picLocks noChangeAspect="1" noChangeArrowheads="1"/>
          </p:cNvPicPr>
          <p:nvPr/>
        </p:nvPicPr>
        <p:blipFill>
          <a:blip r:embed="rId3" cstate="print"/>
          <a:srcRect/>
          <a:stretch>
            <a:fillRect/>
          </a:stretch>
        </p:blipFill>
        <p:spPr bwMode="auto">
          <a:xfrm>
            <a:off x="4800600" y="2743200"/>
            <a:ext cx="3108201" cy="3886200"/>
          </a:xfrm>
          <a:prstGeom prst="rect">
            <a:avLst/>
          </a:prstGeom>
          <a:noFill/>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6" name="Picture 8" descr="C:\Users\dwilliams.FAOG.000\AppData\Local\Microsoft\Windows\Temporary Internet Files\Content.IE5\E6TEVCEI\MPj04265590000[1].jpg"/>
          <p:cNvPicPr>
            <a:picLocks noChangeAspect="1" noChangeArrowheads="1"/>
          </p:cNvPicPr>
          <p:nvPr/>
        </p:nvPicPr>
        <p:blipFill>
          <a:blip r:embed="rId2"/>
          <a:srcRect l="8354" r="6438"/>
          <a:stretch>
            <a:fillRect/>
          </a:stretch>
        </p:blipFill>
        <p:spPr bwMode="auto">
          <a:xfrm>
            <a:off x="0" y="0"/>
            <a:ext cx="3886200" cy="6858000"/>
          </a:xfrm>
          <a:prstGeom prst="rect">
            <a:avLst/>
          </a:prstGeom>
          <a:noFill/>
        </p:spPr>
      </p:pic>
      <p:sp>
        <p:nvSpPr>
          <p:cNvPr id="2050" name="Rectangle 2"/>
          <p:cNvSpPr>
            <a:spLocks noGrp="1" noChangeArrowheads="1"/>
          </p:cNvSpPr>
          <p:nvPr>
            <p:ph type="ctrTitle"/>
          </p:nvPr>
        </p:nvSpPr>
        <p:spPr>
          <a:xfrm>
            <a:off x="3733800" y="533400"/>
            <a:ext cx="5105400" cy="2868168"/>
          </a:xfrm>
        </p:spPr>
        <p:txBody>
          <a:bodyPr/>
          <a:lstStyle/>
          <a:p>
            <a:r>
              <a:rPr lang="en-US" dirty="0"/>
              <a:t>How and When To Tell Your Kids About Sex</a:t>
            </a:r>
          </a:p>
        </p:txBody>
      </p:sp>
      <p:sp>
        <p:nvSpPr>
          <p:cNvPr id="2051" name="Rectangle 3"/>
          <p:cNvSpPr>
            <a:spLocks noGrp="1" noChangeArrowheads="1"/>
          </p:cNvSpPr>
          <p:nvPr>
            <p:ph type="subTitle" idx="1"/>
          </p:nvPr>
        </p:nvSpPr>
        <p:spPr>
          <a:xfrm>
            <a:off x="3657600" y="3505200"/>
            <a:ext cx="5114779" cy="1101248"/>
          </a:xfrm>
        </p:spPr>
        <p:txBody>
          <a:bodyPr/>
          <a:lstStyle/>
          <a:p>
            <a:r>
              <a:rPr lang="en-US" dirty="0"/>
              <a:t>A Lifelong Approach To Shaping Your Child’s </a:t>
            </a:r>
            <a:r>
              <a:rPr lang="en-US"/>
              <a:t>Sexual </a:t>
            </a:r>
            <a:r>
              <a:rPr lang="en-US" smtClean="0"/>
              <a:t>Character</a:t>
            </a:r>
            <a:endParaRPr lang="en-US" dirty="0"/>
          </a:p>
        </p:txBody>
      </p:sp>
    </p:spTree>
  </p:cSld>
  <p:clrMapOvr>
    <a:masterClrMapping/>
  </p:clrMapOvr>
  <p:transition>
    <p:rand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Value of Obedience</a:t>
            </a:r>
            <a:endParaRPr lang="en-US" dirty="0"/>
          </a:p>
        </p:txBody>
      </p:sp>
      <p:pic>
        <p:nvPicPr>
          <p:cNvPr id="3074" name="Picture 2" descr="C:\Users\dwilliams.FAOG.000\AppData\Local\Microsoft\Windows\Temporary Internet Files\Content.IE5\3WEHP0CE\MPj04387110000[1].jpg"/>
          <p:cNvPicPr>
            <a:picLocks noChangeAspect="1" noChangeArrowheads="1"/>
          </p:cNvPicPr>
          <p:nvPr/>
        </p:nvPicPr>
        <p:blipFill>
          <a:blip r:embed="rId3"/>
          <a:srcRect/>
          <a:stretch>
            <a:fillRect/>
          </a:stretch>
        </p:blipFill>
        <p:spPr bwMode="auto">
          <a:xfrm>
            <a:off x="3200400" y="3307896"/>
            <a:ext cx="4846320" cy="3245304"/>
          </a:xfrm>
          <a:prstGeom prst="rect">
            <a:avLst/>
          </a:prstGeom>
          <a:noFill/>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smtClean="0"/>
              <a:t>Respect for Unity</a:t>
            </a:r>
            <a:endParaRPr lang="en-US" dirty="0"/>
          </a:p>
        </p:txBody>
      </p:sp>
      <p:pic>
        <p:nvPicPr>
          <p:cNvPr id="4098" name="Picture 2" descr="C:\Users\dwilliams.FAOG.000\AppData\Local\Microsoft\Windows\Temporary Internet Files\Content.IE5\3WEHP0CE\MPj00786060000[1].jpg"/>
          <p:cNvPicPr>
            <a:picLocks noChangeAspect="1" noChangeArrowheads="1"/>
          </p:cNvPicPr>
          <p:nvPr/>
        </p:nvPicPr>
        <p:blipFill>
          <a:blip r:embed="rId3"/>
          <a:srcRect/>
          <a:stretch>
            <a:fillRect/>
          </a:stretch>
        </p:blipFill>
        <p:spPr bwMode="auto">
          <a:xfrm>
            <a:off x="5105400" y="2209800"/>
            <a:ext cx="2895600" cy="4385982"/>
          </a:xfrm>
          <a:prstGeom prst="rect">
            <a:avLst/>
          </a:prstGeom>
          <a:noFill/>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dirty="0" smtClean="0"/>
              <a:t>Inoculating Your Child against morally Destructive Messages </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Case Study on Planned Parenthood</a:t>
            </a:r>
            <a:endParaRPr lang="en-US" dirty="0"/>
          </a:p>
        </p:txBody>
      </p:sp>
      <p:sp>
        <p:nvSpPr>
          <p:cNvPr id="5" name="Content Placeholder 4"/>
          <p:cNvSpPr>
            <a:spLocks noGrp="1"/>
          </p:cNvSpPr>
          <p:nvPr>
            <p:ph idx="1"/>
          </p:nvPr>
        </p:nvSpPr>
        <p:spPr/>
        <p:txBody>
          <a:bodyPr>
            <a:normAutofit fontScale="85000" lnSpcReduction="10000"/>
          </a:bodyPr>
          <a:lstStyle/>
          <a:p>
            <a:r>
              <a:rPr lang="en-US" dirty="0" smtClean="0"/>
              <a:t>A father one of us knows reported that one Saturday, when he was driving his twelve-year-old daughter to a flute lesson, she asked, “Daddy, how old do you have to be to do it?” He took a deep breath and replied, “Well, it seems to me that having intercourse—that is what you mean, isn’t it?—is a real special thing that you don’t do just because you’re old enough or because it feels good. The most important thing is to be very sure of your own feelings and not do it because of anyone else or for anyone else. Your mother and I don’t believe kids your age are ready to handle it, but if you decide differently, it’s important to avoid a pregnancy you wouldn’t be able to manage by using birth control.”</a:t>
            </a:r>
          </a:p>
          <a:p>
            <a:r>
              <a:rPr lang="en-US" sz="1400" dirty="0" smtClean="0"/>
              <a:t>Planned Parenthood Federation of America, </a:t>
            </a:r>
            <a:r>
              <a:rPr lang="en-US" sz="1400" i="1" dirty="0" smtClean="0"/>
              <a:t>How to Talk With Your Child About Sexuality</a:t>
            </a:r>
            <a:r>
              <a:rPr lang="en-US" sz="1400" dirty="0" smtClean="0"/>
              <a:t> (New York: Doubleday, 1986), page 59. </a:t>
            </a:r>
          </a:p>
          <a:p>
            <a:endParaRPr lang="en-US" dirty="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Psychological inoculation</a:t>
            </a:r>
            <a:endParaRPr lang="en-US" dirty="0"/>
          </a:p>
        </p:txBody>
      </p:sp>
      <p:sp>
        <p:nvSpPr>
          <p:cNvPr id="5" name="Content Placeholder 4"/>
          <p:cNvSpPr>
            <a:spLocks noGrp="1"/>
          </p:cNvSpPr>
          <p:nvPr>
            <p:ph idx="1"/>
          </p:nvPr>
        </p:nvSpPr>
        <p:spPr/>
        <p:txBody>
          <a:bodyPr/>
          <a:lstStyle/>
          <a:p>
            <a:r>
              <a:rPr lang="en-US" dirty="0" smtClean="0"/>
              <a:t>Counterarguments Are No Surprise</a:t>
            </a:r>
          </a:p>
          <a:p>
            <a:r>
              <a:rPr lang="en-US" dirty="0" smtClean="0"/>
              <a:t>Public Commitment Matters</a:t>
            </a:r>
          </a:p>
          <a:p>
            <a:r>
              <a:rPr lang="en-US" dirty="0" smtClean="0"/>
              <a:t>From Acceptance to Advocacy</a:t>
            </a:r>
          </a:p>
          <a:p>
            <a:r>
              <a:rPr lang="en-US" dirty="0" smtClean="0"/>
              <a:t>Practice Thinking Skills</a:t>
            </a:r>
            <a:endParaRPr lang="en-US" dirty="0"/>
          </a:p>
        </p:txBody>
      </p:sp>
      <p:pic>
        <p:nvPicPr>
          <p:cNvPr id="5122" name="Picture 2" descr="C:\Users\dwilliams.FAOG.000\AppData\Local\Microsoft\Windows\Temporary Internet Files\Content.IE5\E6TEVCEI\MCj02949350000[1].wmf"/>
          <p:cNvPicPr>
            <a:picLocks noChangeAspect="1" noChangeArrowheads="1"/>
          </p:cNvPicPr>
          <p:nvPr/>
        </p:nvPicPr>
        <p:blipFill>
          <a:blip r:embed="rId3"/>
          <a:srcRect/>
          <a:stretch>
            <a:fillRect/>
          </a:stretch>
        </p:blipFill>
        <p:spPr bwMode="auto">
          <a:xfrm>
            <a:off x="4953000" y="3828288"/>
            <a:ext cx="3029712" cy="3029712"/>
          </a:xfrm>
          <a:prstGeom prst="rect">
            <a:avLst/>
          </a:prstGeom>
          <a:noFill/>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p:txBody>
          <a:bodyPr/>
          <a:lstStyle/>
          <a:p>
            <a:r>
              <a:rPr lang="en-US" dirty="0" smtClean="0"/>
              <a:t>Session Three:</a:t>
            </a:r>
            <a:endParaRPr lang="en-US" dirty="0"/>
          </a:p>
        </p:txBody>
      </p:sp>
      <p:sp>
        <p:nvSpPr>
          <p:cNvPr id="79876" name="Rectangle 4"/>
          <p:cNvSpPr>
            <a:spLocks noGrp="1" noChangeArrowheads="1"/>
          </p:cNvSpPr>
          <p:nvPr>
            <p:ph type="subTitle" idx="1"/>
          </p:nvPr>
        </p:nvSpPr>
        <p:spPr/>
        <p:txBody>
          <a:bodyPr/>
          <a:lstStyle/>
          <a:p>
            <a:r>
              <a:rPr lang="en-US" dirty="0" smtClean="0"/>
              <a:t>The Preparatory</a:t>
            </a:r>
            <a:r>
              <a:rPr lang="en-US" baseline="0" dirty="0" smtClean="0"/>
              <a:t> Years – Pre-Puberty</a:t>
            </a:r>
          </a:p>
        </p:txBody>
      </p:sp>
      <p:pic>
        <p:nvPicPr>
          <p:cNvPr id="1027" name="Picture 3" descr="C:\Users\dwilliams.FAOG.000\AppData\Local\Microsoft\Windows\Temporary Internet Files\Content.IE5\LNZMZC47\MPj04393980000[1].jpg"/>
          <p:cNvPicPr>
            <a:picLocks noChangeAspect="1" noChangeArrowheads="1"/>
          </p:cNvPicPr>
          <p:nvPr/>
        </p:nvPicPr>
        <p:blipFill>
          <a:blip r:embed="rId2" cstate="print"/>
          <a:srcRect/>
          <a:stretch>
            <a:fillRect/>
          </a:stretch>
        </p:blipFill>
        <p:spPr bwMode="auto">
          <a:xfrm>
            <a:off x="0" y="4696458"/>
            <a:ext cx="2667000" cy="2085341"/>
          </a:xfrm>
          <a:prstGeom prst="rect">
            <a:avLst/>
          </a:prstGeo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3" name="Rectangle 5"/>
          <p:cNvSpPr>
            <a:spLocks noGrp="1" noChangeArrowheads="1"/>
          </p:cNvSpPr>
          <p:nvPr>
            <p:ph type="title"/>
          </p:nvPr>
        </p:nvSpPr>
        <p:spPr>
          <a:xfrm>
            <a:off x="457200" y="320040"/>
            <a:ext cx="7239000" cy="746760"/>
          </a:xfrm>
        </p:spPr>
        <p:txBody>
          <a:bodyPr/>
          <a:lstStyle/>
          <a:p>
            <a:r>
              <a:rPr lang="en-US" dirty="0" smtClean="0"/>
              <a:t>Case study of abuse</a:t>
            </a:r>
            <a:endParaRPr lang="en-US" dirty="0"/>
          </a:p>
        </p:txBody>
      </p:sp>
      <p:sp>
        <p:nvSpPr>
          <p:cNvPr id="186375" name="Rectangle 7"/>
          <p:cNvSpPr>
            <a:spLocks noGrp="1" noChangeArrowheads="1"/>
          </p:cNvSpPr>
          <p:nvPr>
            <p:ph idx="1"/>
          </p:nvPr>
        </p:nvSpPr>
        <p:spPr>
          <a:xfrm>
            <a:off x="457200" y="1219200"/>
            <a:ext cx="7239000" cy="5638800"/>
          </a:xfrm>
        </p:spPr>
        <p:txBody>
          <a:bodyPr>
            <a:normAutofit fontScale="85000" lnSpcReduction="20000"/>
          </a:bodyPr>
          <a:lstStyle/>
          <a:p>
            <a:r>
              <a:rPr lang="en-US" dirty="0" smtClean="0"/>
              <a:t>Andre and Carol were horrified by what their four-year-old, Tricia, was telling them. She was in tears as she reported that Lisa, the rude and spoiled five-year-old down the street, had been playing house with her in the playhouse in Lisa’s yard. Lisa had forced Tricia to pull down her pants and panties “or she said she wouldn’t let me go home, Mommy!” Lisa had then rubbed Tricia’s labia “really hard” and, as best the parents could gather, had tried to force her finger into Tricia’s vagina but had stopped when Tricia burst out crying, saying that it hurt. Lisa had let her go only after forcing her to promise not to tell her parents. Tricia probably would not have told, either, but she hadn’t been able to control her fear that night when she went to bed, and her terror and hurt welled up, leading her parents to get her to tell the secret even though she was afraid.</a:t>
            </a:r>
          </a:p>
          <a:p>
            <a:r>
              <a:rPr lang="en-US" dirty="0" smtClean="0"/>
              <a:t>What would</a:t>
            </a:r>
            <a:r>
              <a:rPr lang="en-US" baseline="0" dirty="0" smtClean="0"/>
              <a:t> you do? What steps should this couple take?</a:t>
            </a:r>
            <a:endParaRPr lang="en-US" dirty="0"/>
          </a:p>
        </p:txBody>
      </p:sp>
    </p:spTree>
  </p:cSld>
  <p:clrMapOvr>
    <a:masterClrMapping/>
  </p:clrMapOvr>
  <p:transition>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p:txBody>
          <a:bodyPr/>
          <a:lstStyle/>
          <a:p>
            <a:r>
              <a:rPr lang="en-US" dirty="0"/>
              <a:t>Getting the Big Picture</a:t>
            </a:r>
            <a:endParaRPr lang="en-US" sz="4000" dirty="0"/>
          </a:p>
        </p:txBody>
      </p:sp>
      <p:sp>
        <p:nvSpPr>
          <p:cNvPr id="427011" name="Rectangle 3"/>
          <p:cNvSpPr>
            <a:spLocks noGrp="1" noChangeArrowheads="1"/>
          </p:cNvSpPr>
          <p:nvPr>
            <p:ph idx="1"/>
          </p:nvPr>
        </p:nvSpPr>
        <p:spPr/>
        <p:txBody>
          <a:bodyPr/>
          <a:lstStyle/>
          <a:p>
            <a:r>
              <a:rPr lang="en-US" dirty="0"/>
              <a:t>Primary Goal of Christian Parenting </a:t>
            </a:r>
          </a:p>
          <a:p>
            <a:pPr lvl="1"/>
            <a:r>
              <a:rPr lang="en-US" i="1" dirty="0"/>
              <a:t>to equip and empower our children to enter adulthood capable of living godly, wholesome, and fulfilled lives as Christian men and women, Christian wives and husbands.</a:t>
            </a:r>
          </a:p>
        </p:txBody>
      </p:sp>
      <p:pic>
        <p:nvPicPr>
          <p:cNvPr id="427012" name="Picture 4" descr="C:\Users\dwilliams.FAOG.000\AppData\Local\Microsoft\Windows\Temporary Internet Files\Content.IE5\3WEHP0CE\MPj04331790000[1].jpg"/>
          <p:cNvPicPr>
            <a:picLocks noChangeAspect="1" noChangeArrowheads="1"/>
          </p:cNvPicPr>
          <p:nvPr/>
        </p:nvPicPr>
        <p:blipFill>
          <a:blip r:embed="rId3" cstate="print"/>
          <a:srcRect/>
          <a:stretch>
            <a:fillRect/>
          </a:stretch>
        </p:blipFill>
        <p:spPr bwMode="auto">
          <a:xfrm>
            <a:off x="4165277" y="3733800"/>
            <a:ext cx="3759523" cy="2821432"/>
          </a:xfrm>
          <a:prstGeom prst="rect">
            <a:avLst/>
          </a:prstGeom>
          <a:noFill/>
        </p:spPr>
      </p:pic>
    </p:spTree>
  </p:cSld>
  <p:clrMapOvr>
    <a:masterClrMapping/>
  </p:clrMapOvr>
  <p:transition>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p:txBody>
          <a:bodyPr>
            <a:normAutofit fontScale="90000"/>
          </a:bodyPr>
          <a:lstStyle/>
          <a:p>
            <a:r>
              <a:rPr lang="en-US" sz="4000" dirty="0"/>
              <a:t>Sex Education Goal for </a:t>
            </a:r>
            <a:br>
              <a:rPr lang="en-US" sz="4000" dirty="0"/>
            </a:br>
            <a:r>
              <a:rPr lang="en-US" sz="4000" dirty="0"/>
              <a:t>Christian Parents</a:t>
            </a:r>
          </a:p>
        </p:txBody>
      </p:sp>
      <p:sp>
        <p:nvSpPr>
          <p:cNvPr id="430083" name="Rectangle 3"/>
          <p:cNvSpPr>
            <a:spLocks noGrp="1" noChangeArrowheads="1"/>
          </p:cNvSpPr>
          <p:nvPr>
            <p:ph idx="1"/>
          </p:nvPr>
        </p:nvSpPr>
        <p:spPr/>
        <p:txBody>
          <a:bodyPr/>
          <a:lstStyle/>
          <a:p>
            <a:r>
              <a:rPr lang="en-US" dirty="0"/>
              <a:t>to prepare them to become the kinds of adults who can have deep and meaningful marriages filled with spiritual, sexual, and emotional intimacy, and who can have loving and deep family relationships and friendships. </a:t>
            </a:r>
          </a:p>
        </p:txBody>
      </p:sp>
      <p:pic>
        <p:nvPicPr>
          <p:cNvPr id="430084" name="Picture 4" descr="C:\Users\dwilliams.FAOG.000\AppData\Local\Microsoft\Windows\Temporary Internet Files\Content.IE5\E6TEVCEI\MPj04394200000[1].jpg"/>
          <p:cNvPicPr>
            <a:picLocks noChangeAspect="1" noChangeArrowheads="1"/>
          </p:cNvPicPr>
          <p:nvPr/>
        </p:nvPicPr>
        <p:blipFill>
          <a:blip r:embed="rId3"/>
          <a:srcRect/>
          <a:stretch>
            <a:fillRect/>
          </a:stretch>
        </p:blipFill>
        <p:spPr bwMode="auto">
          <a:xfrm>
            <a:off x="3505200" y="3657600"/>
            <a:ext cx="4495800" cy="3001482"/>
          </a:xfrm>
          <a:prstGeom prst="rect">
            <a:avLst/>
          </a:prstGeom>
          <a:noFill/>
        </p:spPr>
      </p:pic>
    </p:spTree>
  </p:cSld>
  <p:clrMapOvr>
    <a:masterClrMapping/>
  </p:clrMapOvr>
  <p:transition>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smtClean="0"/>
              <a:t>Preventing and Overcoming Molestation</a:t>
            </a:r>
            <a:endParaRPr lang="en-US" dirty="0"/>
          </a:p>
        </p:txBody>
      </p:sp>
      <p:sp>
        <p:nvSpPr>
          <p:cNvPr id="4" name="Text Placeholder 3"/>
          <p:cNvSpPr>
            <a:spLocks noGrp="1"/>
          </p:cNvSpPr>
          <p:nvPr>
            <p:ph type="body" idx="1"/>
          </p:nvPr>
        </p:nvSpPr>
        <p:spPr/>
        <p:txBody>
          <a:bodyPr/>
          <a:lstStyle/>
          <a:p>
            <a:endParaRPr lang="en-US"/>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2"/>
          <p:cNvSpPr>
            <a:spLocks noGrp="1" noChangeArrowheads="1"/>
          </p:cNvSpPr>
          <p:nvPr>
            <p:ph type="title"/>
          </p:nvPr>
        </p:nvSpPr>
        <p:spPr/>
        <p:txBody>
          <a:bodyPr/>
          <a:lstStyle/>
          <a:p>
            <a:r>
              <a:rPr lang="en-US" dirty="0"/>
              <a:t>The Facts</a:t>
            </a:r>
          </a:p>
        </p:txBody>
      </p:sp>
      <p:sp>
        <p:nvSpPr>
          <p:cNvPr id="4" name="Content Placeholder 3"/>
          <p:cNvSpPr>
            <a:spLocks noGrp="1"/>
          </p:cNvSpPr>
          <p:nvPr>
            <p:ph sz="half" idx="1"/>
          </p:nvPr>
        </p:nvSpPr>
        <p:spPr/>
        <p:txBody>
          <a:bodyPr>
            <a:normAutofit fontScale="92500" lnSpcReduction="10000"/>
          </a:bodyPr>
          <a:lstStyle/>
          <a:p>
            <a:r>
              <a:rPr lang="en-US" dirty="0" smtClean="0"/>
              <a:t>The Risks</a:t>
            </a:r>
          </a:p>
          <a:p>
            <a:pPr lvl="1"/>
            <a:r>
              <a:rPr lang="en-US" dirty="0" smtClean="0"/>
              <a:t>10-20% of Men</a:t>
            </a:r>
          </a:p>
          <a:p>
            <a:pPr lvl="1"/>
            <a:r>
              <a:rPr lang="en-US" dirty="0" smtClean="0"/>
              <a:t>20-40% of Women</a:t>
            </a:r>
          </a:p>
          <a:p>
            <a:pPr lvl="1"/>
            <a:r>
              <a:rPr lang="en-US" dirty="0" smtClean="0"/>
              <a:t>Most often in Adolescence</a:t>
            </a:r>
          </a:p>
          <a:p>
            <a:pPr lvl="1"/>
            <a:r>
              <a:rPr lang="en-US" dirty="0" smtClean="0"/>
              <a:t>Most Likely by Someone Familiar</a:t>
            </a:r>
          </a:p>
          <a:p>
            <a:pPr lvl="1"/>
            <a:r>
              <a:rPr lang="en-US" dirty="0" smtClean="0"/>
              <a:t>Most Likely within Families</a:t>
            </a:r>
          </a:p>
          <a:p>
            <a:pPr lvl="1"/>
            <a:r>
              <a:rPr lang="en-US" dirty="0" smtClean="0"/>
              <a:t>Most Likely in Blended Families </a:t>
            </a:r>
          </a:p>
          <a:p>
            <a:pPr lvl="1"/>
            <a:r>
              <a:rPr lang="en-US" dirty="0" smtClean="0"/>
              <a:t>Older Brother – Younger Sister</a:t>
            </a:r>
            <a:endParaRPr lang="en-US" dirty="0"/>
          </a:p>
        </p:txBody>
      </p:sp>
      <p:sp>
        <p:nvSpPr>
          <p:cNvPr id="6" name="Content Placeholder 5"/>
          <p:cNvSpPr>
            <a:spLocks noGrp="1"/>
          </p:cNvSpPr>
          <p:nvPr>
            <p:ph sz="half" idx="2"/>
          </p:nvPr>
        </p:nvSpPr>
        <p:spPr/>
        <p:txBody>
          <a:bodyPr>
            <a:normAutofit fontScale="92500" lnSpcReduction="10000"/>
          </a:bodyPr>
          <a:lstStyle/>
          <a:p>
            <a:r>
              <a:rPr lang="en-US" dirty="0" smtClean="0"/>
              <a:t>The Effects</a:t>
            </a:r>
          </a:p>
          <a:p>
            <a:pPr lvl="1"/>
            <a:r>
              <a:rPr lang="en-US" dirty="0" smtClean="0"/>
              <a:t>Two Extremes</a:t>
            </a:r>
          </a:p>
          <a:p>
            <a:pPr lvl="1"/>
            <a:r>
              <a:rPr lang="en-US" dirty="0" smtClean="0"/>
              <a:t>Factors:</a:t>
            </a:r>
          </a:p>
          <a:p>
            <a:pPr lvl="2"/>
            <a:r>
              <a:rPr lang="en-US" dirty="0" smtClean="0"/>
              <a:t>Nature of the abuse</a:t>
            </a:r>
          </a:p>
          <a:p>
            <a:pPr lvl="2"/>
            <a:r>
              <a:rPr lang="en-US" dirty="0" smtClean="0"/>
              <a:t>Frequency</a:t>
            </a:r>
          </a:p>
          <a:p>
            <a:pPr lvl="2"/>
            <a:r>
              <a:rPr lang="en-US" dirty="0" smtClean="0"/>
              <a:t>Method of persuasion</a:t>
            </a:r>
          </a:p>
          <a:p>
            <a:pPr lvl="2"/>
            <a:r>
              <a:rPr lang="en-US" dirty="0" smtClean="0"/>
              <a:t>Age of child</a:t>
            </a:r>
          </a:p>
          <a:p>
            <a:pPr lvl="2"/>
            <a:r>
              <a:rPr lang="en-US" dirty="0" smtClean="0"/>
              <a:t>Degree of isolation from parents</a:t>
            </a:r>
          </a:p>
          <a:p>
            <a:pPr lvl="2"/>
            <a:r>
              <a:rPr lang="en-US" dirty="0" smtClean="0"/>
              <a:t>How the parents respond</a:t>
            </a:r>
          </a:p>
          <a:p>
            <a:pPr lvl="2"/>
            <a:r>
              <a:rPr lang="en-US" dirty="0" smtClean="0"/>
              <a:t>Personality of the child</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r>
              <a:rPr lang="en-US" sz="4000" dirty="0" smtClean="0"/>
              <a:t>Preventing </a:t>
            </a:r>
            <a:r>
              <a:rPr lang="en-US" sz="4000" dirty="0"/>
              <a:t>of Abuse</a:t>
            </a:r>
          </a:p>
        </p:txBody>
      </p:sp>
      <p:pic>
        <p:nvPicPr>
          <p:cNvPr id="1026" name="Picture 2" descr="C:\Users\dwilliams.FAOG.000\AppData\Local\Microsoft\Windows\Temporary Internet Files\Content.IE5\E6TEVCEI\MCj02512850000[1].wmf"/>
          <p:cNvPicPr>
            <a:picLocks noChangeAspect="1" noChangeArrowheads="1"/>
          </p:cNvPicPr>
          <p:nvPr/>
        </p:nvPicPr>
        <p:blipFill>
          <a:blip r:embed="rId3"/>
          <a:srcRect/>
          <a:stretch>
            <a:fillRect/>
          </a:stretch>
        </p:blipFill>
        <p:spPr bwMode="auto">
          <a:xfrm>
            <a:off x="2286000" y="2971800"/>
            <a:ext cx="4563613" cy="3049981"/>
          </a:xfrm>
          <a:prstGeom prst="rect">
            <a:avLst/>
          </a:prstGeom>
          <a:noFill/>
        </p:spPr>
      </p:pic>
      <p:sp>
        <p:nvSpPr>
          <p:cNvPr id="5" name="TextBox 4"/>
          <p:cNvSpPr txBox="1"/>
          <p:nvPr/>
        </p:nvSpPr>
        <p:spPr>
          <a:xfrm>
            <a:off x="1981200" y="2438400"/>
            <a:ext cx="1447800" cy="457200"/>
          </a:xfrm>
          <a:prstGeom prst="rect">
            <a:avLst/>
          </a:prstGeom>
          <a:noFill/>
        </p:spPr>
        <p:txBody>
          <a:bodyPr wrap="square" rtlCol="0">
            <a:spAutoFit/>
          </a:bodyPr>
          <a:lstStyle/>
          <a:p>
            <a:pPr algn="ctr"/>
            <a:r>
              <a:rPr lang="en-US" sz="2400" dirty="0" smtClean="0"/>
              <a:t>Beliefs</a:t>
            </a:r>
            <a:endParaRPr lang="en-US" sz="2400" dirty="0"/>
          </a:p>
        </p:txBody>
      </p:sp>
      <p:sp>
        <p:nvSpPr>
          <p:cNvPr id="6" name="TextBox 5"/>
          <p:cNvSpPr txBox="1"/>
          <p:nvPr/>
        </p:nvSpPr>
        <p:spPr>
          <a:xfrm>
            <a:off x="5562600" y="2438400"/>
            <a:ext cx="1447800" cy="457200"/>
          </a:xfrm>
          <a:prstGeom prst="rect">
            <a:avLst/>
          </a:prstGeom>
          <a:noFill/>
        </p:spPr>
        <p:txBody>
          <a:bodyPr wrap="square" rtlCol="0">
            <a:spAutoFit/>
          </a:bodyPr>
          <a:lstStyle/>
          <a:p>
            <a:pPr algn="ctr"/>
            <a:r>
              <a:rPr lang="en-US" sz="2400" dirty="0" smtClean="0"/>
              <a:t>Skills</a:t>
            </a:r>
            <a:endParaRPr lang="en-US" sz="2400" dirty="0"/>
          </a:p>
        </p:txBody>
      </p:sp>
      <p:sp>
        <p:nvSpPr>
          <p:cNvPr id="7" name="TextBox 6"/>
          <p:cNvSpPr txBox="1"/>
          <p:nvPr/>
        </p:nvSpPr>
        <p:spPr>
          <a:xfrm>
            <a:off x="2438400" y="6096000"/>
            <a:ext cx="4419600" cy="461665"/>
          </a:xfrm>
          <a:prstGeom prst="rect">
            <a:avLst/>
          </a:prstGeom>
          <a:noFill/>
        </p:spPr>
        <p:txBody>
          <a:bodyPr wrap="square" rtlCol="0">
            <a:spAutoFit/>
          </a:bodyPr>
          <a:lstStyle/>
          <a:p>
            <a:pPr algn="ctr"/>
            <a:r>
              <a:rPr lang="en-US" sz="2400" dirty="0" smtClean="0"/>
              <a:t>Supportive Environment</a:t>
            </a:r>
            <a:endParaRPr lang="en-US" sz="2400" dirty="0"/>
          </a:p>
        </p:txBody>
      </p:sp>
    </p:spTree>
  </p:cSld>
  <p:clrMapOvr>
    <a:masterClrMapping/>
  </p:clrMapOvr>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1524</TotalTime>
  <Words>5569</Words>
  <Application>Microsoft Office PowerPoint</Application>
  <PresentationFormat>On-screen Show (4:3)</PresentationFormat>
  <Paragraphs>183</Paragraphs>
  <Slides>24</Slides>
  <Notes>15</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Opulent</vt:lpstr>
      <vt:lpstr>What will your kids know about sex and who will tell them?</vt:lpstr>
      <vt:lpstr>How and When To Tell Your Kids About Sex</vt:lpstr>
      <vt:lpstr>Session Three:</vt:lpstr>
      <vt:lpstr>Case study of abuse</vt:lpstr>
      <vt:lpstr>Getting the Big Picture</vt:lpstr>
      <vt:lpstr>Sex Education Goal for  Christian Parents</vt:lpstr>
      <vt:lpstr>Preventing and Overcoming Molestation</vt:lpstr>
      <vt:lpstr>The Facts</vt:lpstr>
      <vt:lpstr>Preventing of Abuse</vt:lpstr>
      <vt:lpstr>Beliefs</vt:lpstr>
      <vt:lpstr>Skills</vt:lpstr>
      <vt:lpstr>Supportive Environment</vt:lpstr>
      <vt:lpstr>What is Sex?</vt:lpstr>
      <vt:lpstr>Tell Them early;  tell them explicitly</vt:lpstr>
      <vt:lpstr>How to Tell Them</vt:lpstr>
      <vt:lpstr>Case Study</vt:lpstr>
      <vt:lpstr>Discussion</vt:lpstr>
      <vt:lpstr>Teaching the Three-stranded Cord of Sexual Morality</vt:lpstr>
      <vt:lpstr>Caution about consequences</vt:lpstr>
      <vt:lpstr>Value of Obedience</vt:lpstr>
      <vt:lpstr>Respect for Unity</vt:lpstr>
      <vt:lpstr>Inoculating Your Child against morally Destructive Messages </vt:lpstr>
      <vt:lpstr>Case Study on Planned Parenthood</vt:lpstr>
      <vt:lpstr>Psychological inoculation</vt:lpstr>
    </vt:vector>
  </TitlesOfParts>
  <Company>First Assembly of God</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and When To Tell Your Kids About Sex</dc:title>
  <dc:creator>Christina Amaro</dc:creator>
  <cp:lastModifiedBy>Donald F. Williams</cp:lastModifiedBy>
  <cp:revision>98</cp:revision>
  <dcterms:created xsi:type="dcterms:W3CDTF">2007-02-15T14:18:04Z</dcterms:created>
  <dcterms:modified xsi:type="dcterms:W3CDTF">2009-06-04T00:55:18Z</dcterms:modified>
</cp:coreProperties>
</file>