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532" r:id="rId2"/>
    <p:sldId id="533" r:id="rId3"/>
    <p:sldId id="256" r:id="rId4"/>
    <p:sldId id="537" r:id="rId5"/>
    <p:sldId id="433" r:id="rId6"/>
    <p:sldId id="523" r:id="rId7"/>
    <p:sldId id="524" r:id="rId8"/>
    <p:sldId id="622" r:id="rId9"/>
    <p:sldId id="623" r:id="rId10"/>
    <p:sldId id="608" r:id="rId11"/>
    <p:sldId id="612" r:id="rId12"/>
    <p:sldId id="615" r:id="rId13"/>
    <p:sldId id="617" r:id="rId14"/>
    <p:sldId id="618" r:id="rId15"/>
    <p:sldId id="619" r:id="rId16"/>
    <p:sldId id="620" r:id="rId17"/>
    <p:sldId id="621" r:id="rId18"/>
    <p:sldId id="538" r:id="rId19"/>
    <p:sldId id="542" r:id="rId20"/>
    <p:sldId id="543" r:id="rId21"/>
    <p:sldId id="545" r:id="rId22"/>
    <p:sldId id="625" r:id="rId23"/>
    <p:sldId id="626" r:id="rId24"/>
    <p:sldId id="547" r:id="rId25"/>
    <p:sldId id="549" r:id="rId26"/>
    <p:sldId id="551" r:id="rId27"/>
    <p:sldId id="553" r:id="rId28"/>
    <p:sldId id="554" r:id="rId29"/>
    <p:sldId id="559" r:id="rId30"/>
    <p:sldId id="561" r:id="rId31"/>
    <p:sldId id="564" r:id="rId32"/>
    <p:sldId id="565" r:id="rId33"/>
    <p:sldId id="569" r:id="rId34"/>
    <p:sldId id="570" r:id="rId35"/>
    <p:sldId id="575" r:id="rId36"/>
  </p:sldIdLst>
  <p:sldSz cx="9144000" cy="6858000" type="screen4x3"/>
  <p:notesSz cx="6858000" cy="9266238"/>
  <p:defaultTextStyle>
    <a:defPPr>
      <a:defRPr lang="en-US"/>
    </a:defPPr>
    <a:lvl1pPr algn="l" rtl="0" eaLnBrk="0" fontAlgn="base" hangingPunct="0">
      <a:spcBef>
        <a:spcPct val="0"/>
      </a:spcBef>
      <a:spcAft>
        <a:spcPct val="0"/>
      </a:spcAft>
      <a:defRPr sz="16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97" autoAdjust="0"/>
    <p:restoredTop sz="86444" autoAdjust="0"/>
  </p:normalViewPr>
  <p:slideViewPr>
    <p:cSldViewPr>
      <p:cViewPr>
        <p:scale>
          <a:sx n="47" d="100"/>
          <a:sy n="47" d="100"/>
        </p:scale>
        <p:origin x="-204" y="-456"/>
      </p:cViewPr>
      <p:guideLst>
        <p:guide orient="horz" pos="2160"/>
        <p:guide pos="2880"/>
      </p:guideLst>
    </p:cSldViewPr>
  </p:slideViewPr>
  <p:outlineViewPr>
    <p:cViewPr>
      <p:scale>
        <a:sx n="33" d="100"/>
        <a:sy n="33" d="100"/>
      </p:scale>
      <p:origin x="0" y="8688"/>
    </p:cViewPr>
  </p:outlineViewPr>
  <p:notesTextViewPr>
    <p:cViewPr>
      <p:scale>
        <a:sx n="100" d="100"/>
        <a:sy n="100" d="100"/>
      </p:scale>
      <p:origin x="0" y="0"/>
    </p:cViewPr>
  </p:notesTextViewPr>
  <p:sorterViewPr>
    <p:cViewPr>
      <p:scale>
        <a:sx n="66" d="100"/>
        <a:sy n="66" d="100"/>
      </p:scale>
      <p:origin x="0" y="3150"/>
    </p:cViewPr>
  </p:sorterViewPr>
  <p:notesViewPr>
    <p:cSldViewPr>
      <p:cViewPr varScale="1">
        <p:scale>
          <a:sx n="56" d="100"/>
          <a:sy n="56" d="100"/>
        </p:scale>
        <p:origin x="-1212" y="-84"/>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AC7EC-1528-427F-918B-6294E364C90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1F87CF0-CF58-401D-A29C-64C31C395059}">
      <dgm:prSet phldrT="[Text]"/>
      <dgm:spPr/>
      <dgm:t>
        <a:bodyPr/>
        <a:lstStyle/>
        <a:p>
          <a:r>
            <a:rPr lang="en-US" dirty="0" smtClean="0"/>
            <a:t>Biblical Drama</a:t>
          </a:r>
          <a:endParaRPr lang="en-US" dirty="0"/>
        </a:p>
      </dgm:t>
    </dgm:pt>
    <dgm:pt modelId="{BF974723-66C5-44E4-970C-973B3481D92F}" type="parTrans" cxnId="{D3E8279E-6920-45DC-BAA4-D5BA5D9EEEA2}">
      <dgm:prSet/>
      <dgm:spPr/>
      <dgm:t>
        <a:bodyPr/>
        <a:lstStyle/>
        <a:p>
          <a:endParaRPr lang="en-US"/>
        </a:p>
      </dgm:t>
    </dgm:pt>
    <dgm:pt modelId="{A441FA58-958D-49FF-9035-9867FBC92A64}" type="sibTrans" cxnId="{D3E8279E-6920-45DC-BAA4-D5BA5D9EEEA2}">
      <dgm:prSet/>
      <dgm:spPr/>
      <dgm:t>
        <a:bodyPr/>
        <a:lstStyle/>
        <a:p>
          <a:endParaRPr lang="en-US"/>
        </a:p>
      </dgm:t>
    </dgm:pt>
    <dgm:pt modelId="{5ECAECB7-5390-49DA-B9BD-6497E5C18D3C}">
      <dgm:prSet phldrT="[Text]" custT="1"/>
      <dgm:spPr/>
      <dgm:t>
        <a:bodyPr/>
        <a:lstStyle/>
        <a:p>
          <a:r>
            <a:rPr lang="en-US" sz="2400" dirty="0" smtClean="0"/>
            <a:t>creation</a:t>
          </a:r>
          <a:endParaRPr lang="en-US" sz="2400" dirty="0"/>
        </a:p>
      </dgm:t>
    </dgm:pt>
    <dgm:pt modelId="{457DB327-D4EE-497D-A99B-66324382E2F2}" type="parTrans" cxnId="{D76960CA-9D05-4C40-B648-F4C319BBFCC3}">
      <dgm:prSet/>
      <dgm:spPr/>
      <dgm:t>
        <a:bodyPr/>
        <a:lstStyle/>
        <a:p>
          <a:endParaRPr lang="en-US"/>
        </a:p>
      </dgm:t>
    </dgm:pt>
    <dgm:pt modelId="{66558814-9EBC-4896-8C65-0B2138039A6D}" type="sibTrans" cxnId="{D76960CA-9D05-4C40-B648-F4C319BBFCC3}">
      <dgm:prSet/>
      <dgm:spPr/>
      <dgm:t>
        <a:bodyPr/>
        <a:lstStyle/>
        <a:p>
          <a:endParaRPr lang="en-US"/>
        </a:p>
      </dgm:t>
    </dgm:pt>
    <dgm:pt modelId="{0A390728-9B1B-4F57-84C2-5906C0BDD5D5}">
      <dgm:prSet phldrT="[Text]" custT="1"/>
      <dgm:spPr/>
      <dgm:t>
        <a:bodyPr/>
        <a:lstStyle/>
        <a:p>
          <a:r>
            <a:rPr lang="en-US" sz="2400" dirty="0" smtClean="0"/>
            <a:t>fall</a:t>
          </a:r>
          <a:endParaRPr lang="en-US" sz="2400" dirty="0"/>
        </a:p>
      </dgm:t>
    </dgm:pt>
    <dgm:pt modelId="{27F1676B-01A7-40A5-82C4-371882ECE137}" type="parTrans" cxnId="{280DA982-0B5E-4AFB-96A5-BA506823CFF9}">
      <dgm:prSet/>
      <dgm:spPr/>
      <dgm:t>
        <a:bodyPr/>
        <a:lstStyle/>
        <a:p>
          <a:endParaRPr lang="en-US"/>
        </a:p>
      </dgm:t>
    </dgm:pt>
    <dgm:pt modelId="{DE4D8B0E-5418-4868-BC3D-F2005F809DA0}" type="sibTrans" cxnId="{280DA982-0B5E-4AFB-96A5-BA506823CFF9}">
      <dgm:prSet/>
      <dgm:spPr/>
      <dgm:t>
        <a:bodyPr/>
        <a:lstStyle/>
        <a:p>
          <a:endParaRPr lang="en-US"/>
        </a:p>
      </dgm:t>
    </dgm:pt>
    <dgm:pt modelId="{1A3CB270-F970-42AD-AF47-B43B90FA6186}">
      <dgm:prSet phldrT="[Text]" custT="1"/>
      <dgm:spPr/>
      <dgm:t>
        <a:bodyPr/>
        <a:lstStyle/>
        <a:p>
          <a:r>
            <a:rPr lang="en-US" sz="2400" dirty="0" smtClean="0"/>
            <a:t>redemption</a:t>
          </a:r>
          <a:endParaRPr lang="en-US" sz="2400" dirty="0"/>
        </a:p>
      </dgm:t>
    </dgm:pt>
    <dgm:pt modelId="{BF0B6B55-7751-4587-A882-6F6B6AB457D2}" type="parTrans" cxnId="{38E48CB0-F5C5-4330-B93E-4639409C3606}">
      <dgm:prSet/>
      <dgm:spPr/>
      <dgm:t>
        <a:bodyPr/>
        <a:lstStyle/>
        <a:p>
          <a:endParaRPr lang="en-US"/>
        </a:p>
      </dgm:t>
    </dgm:pt>
    <dgm:pt modelId="{1680122D-36C7-4B30-9CC1-7E314A0256A8}" type="sibTrans" cxnId="{38E48CB0-F5C5-4330-B93E-4639409C3606}">
      <dgm:prSet/>
      <dgm:spPr/>
      <dgm:t>
        <a:bodyPr/>
        <a:lstStyle/>
        <a:p>
          <a:endParaRPr lang="en-US"/>
        </a:p>
      </dgm:t>
    </dgm:pt>
    <dgm:pt modelId="{81624B5D-7538-4D16-AEA3-257DE7F49FBB}">
      <dgm:prSet phldrT="[Text]" custT="1"/>
      <dgm:spPr/>
      <dgm:t>
        <a:bodyPr/>
        <a:lstStyle/>
        <a:p>
          <a:r>
            <a:rPr lang="en-US" sz="2400" dirty="0" smtClean="0"/>
            <a:t>glorification</a:t>
          </a:r>
          <a:endParaRPr lang="en-US" sz="2400" dirty="0"/>
        </a:p>
      </dgm:t>
    </dgm:pt>
    <dgm:pt modelId="{CF51529D-90ED-4EAC-B25E-99873542FB66}" type="parTrans" cxnId="{998EB719-8B06-4648-A552-D4D2EAA28396}">
      <dgm:prSet/>
      <dgm:spPr/>
      <dgm:t>
        <a:bodyPr/>
        <a:lstStyle/>
        <a:p>
          <a:endParaRPr lang="en-US"/>
        </a:p>
      </dgm:t>
    </dgm:pt>
    <dgm:pt modelId="{613BC9E1-A3A6-41A9-9296-F3BC42CFF043}" type="sibTrans" cxnId="{998EB719-8B06-4648-A552-D4D2EAA28396}">
      <dgm:prSet/>
      <dgm:spPr/>
      <dgm:t>
        <a:bodyPr/>
        <a:lstStyle/>
        <a:p>
          <a:endParaRPr lang="en-US"/>
        </a:p>
      </dgm:t>
    </dgm:pt>
    <dgm:pt modelId="{69A97FB4-994B-4C7E-AF18-6B5A864B5C86}" type="pres">
      <dgm:prSet presAssocID="{E8AAC7EC-1528-427F-918B-6294E364C90C}" presName="Name0" presStyleCnt="0">
        <dgm:presLayoutVars>
          <dgm:chMax val="1"/>
          <dgm:dir/>
          <dgm:animLvl val="ctr"/>
          <dgm:resizeHandles val="exact"/>
        </dgm:presLayoutVars>
      </dgm:prSet>
      <dgm:spPr/>
      <dgm:t>
        <a:bodyPr/>
        <a:lstStyle/>
        <a:p>
          <a:endParaRPr lang="en-US"/>
        </a:p>
      </dgm:t>
    </dgm:pt>
    <dgm:pt modelId="{F411D3D2-D598-4ADA-88F0-38665CE3D83E}" type="pres">
      <dgm:prSet presAssocID="{11F87CF0-CF58-401D-A29C-64C31C395059}" presName="centerShape" presStyleLbl="node0" presStyleIdx="0" presStyleCnt="1"/>
      <dgm:spPr/>
      <dgm:t>
        <a:bodyPr/>
        <a:lstStyle/>
        <a:p>
          <a:endParaRPr lang="en-US"/>
        </a:p>
      </dgm:t>
    </dgm:pt>
    <dgm:pt modelId="{F330B433-7A6C-4B9A-96BD-87F262725D19}" type="pres">
      <dgm:prSet presAssocID="{5ECAECB7-5390-49DA-B9BD-6497E5C18D3C}" presName="node" presStyleLbl="node1" presStyleIdx="0" presStyleCnt="4" custScaleX="203907">
        <dgm:presLayoutVars>
          <dgm:bulletEnabled val="1"/>
        </dgm:presLayoutVars>
      </dgm:prSet>
      <dgm:spPr/>
      <dgm:t>
        <a:bodyPr/>
        <a:lstStyle/>
        <a:p>
          <a:endParaRPr lang="en-US"/>
        </a:p>
      </dgm:t>
    </dgm:pt>
    <dgm:pt modelId="{369FBACA-F2B0-4FD6-87F1-98EAD3E2DE09}" type="pres">
      <dgm:prSet presAssocID="{5ECAECB7-5390-49DA-B9BD-6497E5C18D3C}" presName="dummy" presStyleCnt="0"/>
      <dgm:spPr/>
    </dgm:pt>
    <dgm:pt modelId="{E4C50AAF-9F16-46C7-9B6B-8055B4E5D283}" type="pres">
      <dgm:prSet presAssocID="{66558814-9EBC-4896-8C65-0B2138039A6D}" presName="sibTrans" presStyleLbl="sibTrans2D1" presStyleIdx="0" presStyleCnt="4"/>
      <dgm:spPr/>
      <dgm:t>
        <a:bodyPr/>
        <a:lstStyle/>
        <a:p>
          <a:endParaRPr lang="en-US"/>
        </a:p>
      </dgm:t>
    </dgm:pt>
    <dgm:pt modelId="{59321AF0-C916-49AF-8171-5DBF5A704650}" type="pres">
      <dgm:prSet presAssocID="{0A390728-9B1B-4F57-84C2-5906C0BDD5D5}" presName="node" presStyleLbl="node1" presStyleIdx="1" presStyleCnt="4" custScaleX="117398">
        <dgm:presLayoutVars>
          <dgm:bulletEnabled val="1"/>
        </dgm:presLayoutVars>
      </dgm:prSet>
      <dgm:spPr/>
      <dgm:t>
        <a:bodyPr/>
        <a:lstStyle/>
        <a:p>
          <a:endParaRPr lang="en-US"/>
        </a:p>
      </dgm:t>
    </dgm:pt>
    <dgm:pt modelId="{3C275ED7-3863-4FCF-9775-CE56DD2B0D2A}" type="pres">
      <dgm:prSet presAssocID="{0A390728-9B1B-4F57-84C2-5906C0BDD5D5}" presName="dummy" presStyleCnt="0"/>
      <dgm:spPr/>
    </dgm:pt>
    <dgm:pt modelId="{94E58C86-A765-45CC-9E4A-B39833B6A036}" type="pres">
      <dgm:prSet presAssocID="{DE4D8B0E-5418-4868-BC3D-F2005F809DA0}" presName="sibTrans" presStyleLbl="sibTrans2D1" presStyleIdx="1" presStyleCnt="4"/>
      <dgm:spPr/>
      <dgm:t>
        <a:bodyPr/>
        <a:lstStyle/>
        <a:p>
          <a:endParaRPr lang="en-US"/>
        </a:p>
      </dgm:t>
    </dgm:pt>
    <dgm:pt modelId="{9B850AFB-B093-46EC-8580-DE0BADEF1CB8}" type="pres">
      <dgm:prSet presAssocID="{1A3CB270-F970-42AD-AF47-B43B90FA6186}" presName="node" presStyleLbl="node1" presStyleIdx="2" presStyleCnt="4" custScaleX="226669">
        <dgm:presLayoutVars>
          <dgm:bulletEnabled val="1"/>
        </dgm:presLayoutVars>
      </dgm:prSet>
      <dgm:spPr/>
      <dgm:t>
        <a:bodyPr/>
        <a:lstStyle/>
        <a:p>
          <a:endParaRPr lang="en-US"/>
        </a:p>
      </dgm:t>
    </dgm:pt>
    <dgm:pt modelId="{63B223D3-4883-4919-84AB-BF8344C8EAC8}" type="pres">
      <dgm:prSet presAssocID="{1A3CB270-F970-42AD-AF47-B43B90FA6186}" presName="dummy" presStyleCnt="0"/>
      <dgm:spPr/>
    </dgm:pt>
    <dgm:pt modelId="{8BA8437F-FC9D-4968-B66F-5A90D84DFF36}" type="pres">
      <dgm:prSet presAssocID="{1680122D-36C7-4B30-9CC1-7E314A0256A8}" presName="sibTrans" presStyleLbl="sibTrans2D1" presStyleIdx="2" presStyleCnt="4"/>
      <dgm:spPr/>
      <dgm:t>
        <a:bodyPr/>
        <a:lstStyle/>
        <a:p>
          <a:endParaRPr lang="en-US"/>
        </a:p>
      </dgm:t>
    </dgm:pt>
    <dgm:pt modelId="{F4AD024E-D2BB-45EB-80F8-0BDF0AE6FF0C}" type="pres">
      <dgm:prSet presAssocID="{81624B5D-7538-4D16-AEA3-257DE7F49FBB}" presName="node" presStyleLbl="node1" presStyleIdx="3" presStyleCnt="4" custScaleX="261882" custRadScaleRad="139187">
        <dgm:presLayoutVars>
          <dgm:bulletEnabled val="1"/>
        </dgm:presLayoutVars>
      </dgm:prSet>
      <dgm:spPr/>
      <dgm:t>
        <a:bodyPr/>
        <a:lstStyle/>
        <a:p>
          <a:endParaRPr lang="en-US"/>
        </a:p>
      </dgm:t>
    </dgm:pt>
    <dgm:pt modelId="{9BD68515-6A73-401C-B05F-09D457900983}" type="pres">
      <dgm:prSet presAssocID="{81624B5D-7538-4D16-AEA3-257DE7F49FBB}" presName="dummy" presStyleCnt="0"/>
      <dgm:spPr/>
    </dgm:pt>
    <dgm:pt modelId="{02F384F1-F553-430C-BC10-5D1F84CFF263}" type="pres">
      <dgm:prSet presAssocID="{613BC9E1-A3A6-41A9-9296-F3BC42CFF043}" presName="sibTrans" presStyleLbl="sibTrans2D1" presStyleIdx="3" presStyleCnt="4"/>
      <dgm:spPr/>
      <dgm:t>
        <a:bodyPr/>
        <a:lstStyle/>
        <a:p>
          <a:endParaRPr lang="en-US"/>
        </a:p>
      </dgm:t>
    </dgm:pt>
  </dgm:ptLst>
  <dgm:cxnLst>
    <dgm:cxn modelId="{998EB719-8B06-4648-A552-D4D2EAA28396}" srcId="{11F87CF0-CF58-401D-A29C-64C31C395059}" destId="{81624B5D-7538-4D16-AEA3-257DE7F49FBB}" srcOrd="3" destOrd="0" parTransId="{CF51529D-90ED-4EAC-B25E-99873542FB66}" sibTransId="{613BC9E1-A3A6-41A9-9296-F3BC42CFF043}"/>
    <dgm:cxn modelId="{62C17803-3D6D-49DD-AB3C-1CADCD02A252}" type="presOf" srcId="{1680122D-36C7-4B30-9CC1-7E314A0256A8}" destId="{8BA8437F-FC9D-4968-B66F-5A90D84DFF36}" srcOrd="0" destOrd="0" presId="urn:microsoft.com/office/officeart/2005/8/layout/radial6"/>
    <dgm:cxn modelId="{D76960CA-9D05-4C40-B648-F4C319BBFCC3}" srcId="{11F87CF0-CF58-401D-A29C-64C31C395059}" destId="{5ECAECB7-5390-49DA-B9BD-6497E5C18D3C}" srcOrd="0" destOrd="0" parTransId="{457DB327-D4EE-497D-A99B-66324382E2F2}" sibTransId="{66558814-9EBC-4896-8C65-0B2138039A6D}"/>
    <dgm:cxn modelId="{38E48CB0-F5C5-4330-B93E-4639409C3606}" srcId="{11F87CF0-CF58-401D-A29C-64C31C395059}" destId="{1A3CB270-F970-42AD-AF47-B43B90FA6186}" srcOrd="2" destOrd="0" parTransId="{BF0B6B55-7751-4587-A882-6F6B6AB457D2}" sibTransId="{1680122D-36C7-4B30-9CC1-7E314A0256A8}"/>
    <dgm:cxn modelId="{143E4072-7801-4C1C-A2B9-ACC5A888B2CE}" type="presOf" srcId="{DE4D8B0E-5418-4868-BC3D-F2005F809DA0}" destId="{94E58C86-A765-45CC-9E4A-B39833B6A036}" srcOrd="0" destOrd="0" presId="urn:microsoft.com/office/officeart/2005/8/layout/radial6"/>
    <dgm:cxn modelId="{FDC9A1AE-BE91-4F0B-B73A-626FD3C615D3}" type="presOf" srcId="{11F87CF0-CF58-401D-A29C-64C31C395059}" destId="{F411D3D2-D598-4ADA-88F0-38665CE3D83E}" srcOrd="0" destOrd="0" presId="urn:microsoft.com/office/officeart/2005/8/layout/radial6"/>
    <dgm:cxn modelId="{AA0DD9E3-3249-49D2-8B23-8E872148FB7A}" type="presOf" srcId="{E8AAC7EC-1528-427F-918B-6294E364C90C}" destId="{69A97FB4-994B-4C7E-AF18-6B5A864B5C86}" srcOrd="0" destOrd="0" presId="urn:microsoft.com/office/officeart/2005/8/layout/radial6"/>
    <dgm:cxn modelId="{D3E8279E-6920-45DC-BAA4-D5BA5D9EEEA2}" srcId="{E8AAC7EC-1528-427F-918B-6294E364C90C}" destId="{11F87CF0-CF58-401D-A29C-64C31C395059}" srcOrd="0" destOrd="0" parTransId="{BF974723-66C5-44E4-970C-973B3481D92F}" sibTransId="{A441FA58-958D-49FF-9035-9867FBC92A64}"/>
    <dgm:cxn modelId="{6980A43A-FEA0-4903-99FF-7A5C50C39BC3}" type="presOf" srcId="{0A390728-9B1B-4F57-84C2-5906C0BDD5D5}" destId="{59321AF0-C916-49AF-8171-5DBF5A704650}" srcOrd="0" destOrd="0" presId="urn:microsoft.com/office/officeart/2005/8/layout/radial6"/>
    <dgm:cxn modelId="{74CF9744-291F-4A93-8ACA-40B61F2C91BF}" type="presOf" srcId="{613BC9E1-A3A6-41A9-9296-F3BC42CFF043}" destId="{02F384F1-F553-430C-BC10-5D1F84CFF263}" srcOrd="0" destOrd="0" presId="urn:microsoft.com/office/officeart/2005/8/layout/radial6"/>
    <dgm:cxn modelId="{280DA982-0B5E-4AFB-96A5-BA506823CFF9}" srcId="{11F87CF0-CF58-401D-A29C-64C31C395059}" destId="{0A390728-9B1B-4F57-84C2-5906C0BDD5D5}" srcOrd="1" destOrd="0" parTransId="{27F1676B-01A7-40A5-82C4-371882ECE137}" sibTransId="{DE4D8B0E-5418-4868-BC3D-F2005F809DA0}"/>
    <dgm:cxn modelId="{D7D88A89-9AB9-4049-87E4-0CC4D9F8EE10}" type="presOf" srcId="{66558814-9EBC-4896-8C65-0B2138039A6D}" destId="{E4C50AAF-9F16-46C7-9B6B-8055B4E5D283}" srcOrd="0" destOrd="0" presId="urn:microsoft.com/office/officeart/2005/8/layout/radial6"/>
    <dgm:cxn modelId="{8D866C1A-8D2F-4494-906A-42E7AA4AE7D0}" type="presOf" srcId="{81624B5D-7538-4D16-AEA3-257DE7F49FBB}" destId="{F4AD024E-D2BB-45EB-80F8-0BDF0AE6FF0C}" srcOrd="0" destOrd="0" presId="urn:microsoft.com/office/officeart/2005/8/layout/radial6"/>
    <dgm:cxn modelId="{EE1F1EA9-A8CD-492D-9AD9-41EA6BD7ADA4}" type="presOf" srcId="{1A3CB270-F970-42AD-AF47-B43B90FA6186}" destId="{9B850AFB-B093-46EC-8580-DE0BADEF1CB8}" srcOrd="0" destOrd="0" presId="urn:microsoft.com/office/officeart/2005/8/layout/radial6"/>
    <dgm:cxn modelId="{36F98811-CCBD-4EF9-8E71-4938939CC438}" type="presOf" srcId="{5ECAECB7-5390-49DA-B9BD-6497E5C18D3C}" destId="{F330B433-7A6C-4B9A-96BD-87F262725D19}" srcOrd="0" destOrd="0" presId="urn:microsoft.com/office/officeart/2005/8/layout/radial6"/>
    <dgm:cxn modelId="{956B4710-F930-4FAE-8680-F805CB2A8DDF}" type="presParOf" srcId="{69A97FB4-994B-4C7E-AF18-6B5A864B5C86}" destId="{F411D3D2-D598-4ADA-88F0-38665CE3D83E}" srcOrd="0" destOrd="0" presId="urn:microsoft.com/office/officeart/2005/8/layout/radial6"/>
    <dgm:cxn modelId="{A8FF88AB-076C-442A-B6EE-CEDFE6870473}" type="presParOf" srcId="{69A97FB4-994B-4C7E-AF18-6B5A864B5C86}" destId="{F330B433-7A6C-4B9A-96BD-87F262725D19}" srcOrd="1" destOrd="0" presId="urn:microsoft.com/office/officeart/2005/8/layout/radial6"/>
    <dgm:cxn modelId="{1BC12F77-61F7-4EC3-8E8F-AF15B4E3CC80}" type="presParOf" srcId="{69A97FB4-994B-4C7E-AF18-6B5A864B5C86}" destId="{369FBACA-F2B0-4FD6-87F1-98EAD3E2DE09}" srcOrd="2" destOrd="0" presId="urn:microsoft.com/office/officeart/2005/8/layout/radial6"/>
    <dgm:cxn modelId="{112B6F42-321B-42A4-8F00-FE23051AD30D}" type="presParOf" srcId="{69A97FB4-994B-4C7E-AF18-6B5A864B5C86}" destId="{E4C50AAF-9F16-46C7-9B6B-8055B4E5D283}" srcOrd="3" destOrd="0" presId="urn:microsoft.com/office/officeart/2005/8/layout/radial6"/>
    <dgm:cxn modelId="{A38040E6-1447-436E-A95C-724D3873A3F2}" type="presParOf" srcId="{69A97FB4-994B-4C7E-AF18-6B5A864B5C86}" destId="{59321AF0-C916-49AF-8171-5DBF5A704650}" srcOrd="4" destOrd="0" presId="urn:microsoft.com/office/officeart/2005/8/layout/radial6"/>
    <dgm:cxn modelId="{5BF57424-6C67-4633-8367-BD1E6F61CB77}" type="presParOf" srcId="{69A97FB4-994B-4C7E-AF18-6B5A864B5C86}" destId="{3C275ED7-3863-4FCF-9775-CE56DD2B0D2A}" srcOrd="5" destOrd="0" presId="urn:microsoft.com/office/officeart/2005/8/layout/radial6"/>
    <dgm:cxn modelId="{C338109B-989F-448F-B7AE-C30ECCA403D8}" type="presParOf" srcId="{69A97FB4-994B-4C7E-AF18-6B5A864B5C86}" destId="{94E58C86-A765-45CC-9E4A-B39833B6A036}" srcOrd="6" destOrd="0" presId="urn:microsoft.com/office/officeart/2005/8/layout/radial6"/>
    <dgm:cxn modelId="{FD3630DE-2FE0-4ECC-ADEB-6D164EB40CD2}" type="presParOf" srcId="{69A97FB4-994B-4C7E-AF18-6B5A864B5C86}" destId="{9B850AFB-B093-46EC-8580-DE0BADEF1CB8}" srcOrd="7" destOrd="0" presId="urn:microsoft.com/office/officeart/2005/8/layout/radial6"/>
    <dgm:cxn modelId="{BDEC4ED0-E8A9-4B78-81C1-540B0C89E883}" type="presParOf" srcId="{69A97FB4-994B-4C7E-AF18-6B5A864B5C86}" destId="{63B223D3-4883-4919-84AB-BF8344C8EAC8}" srcOrd="8" destOrd="0" presId="urn:microsoft.com/office/officeart/2005/8/layout/radial6"/>
    <dgm:cxn modelId="{958CF7AC-FC60-4534-8912-8FFD3DC08993}" type="presParOf" srcId="{69A97FB4-994B-4C7E-AF18-6B5A864B5C86}" destId="{8BA8437F-FC9D-4968-B66F-5A90D84DFF36}" srcOrd="9" destOrd="0" presId="urn:microsoft.com/office/officeart/2005/8/layout/radial6"/>
    <dgm:cxn modelId="{6B2D9559-56A8-4BE7-B80B-4737732379AA}" type="presParOf" srcId="{69A97FB4-994B-4C7E-AF18-6B5A864B5C86}" destId="{F4AD024E-D2BB-45EB-80F8-0BDF0AE6FF0C}" srcOrd="10" destOrd="0" presId="urn:microsoft.com/office/officeart/2005/8/layout/radial6"/>
    <dgm:cxn modelId="{83EBBEE8-8BBC-4AA1-903B-62F94DC40F13}" type="presParOf" srcId="{69A97FB4-994B-4C7E-AF18-6B5A864B5C86}" destId="{9BD68515-6A73-401C-B05F-09D457900983}" srcOrd="11" destOrd="0" presId="urn:microsoft.com/office/officeart/2005/8/layout/radial6"/>
    <dgm:cxn modelId="{1ACC3C6D-6E08-4094-A697-D0E7C21DEB01}" type="presParOf" srcId="{69A97FB4-994B-4C7E-AF18-6B5A864B5C86}" destId="{02F384F1-F553-430C-BC10-5D1F84CFF263}"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312"/>
          </a:xfrm>
          <a:prstGeom prst="rect">
            <a:avLst/>
          </a:prstGeom>
        </p:spPr>
        <p:txBody>
          <a:bodyPr vert="horz" lIns="91440" tIns="45720" rIns="91440" bIns="45720" rtlCol="0"/>
          <a:lstStyle>
            <a:lvl1pPr algn="r">
              <a:defRPr sz="1200"/>
            </a:lvl1pPr>
          </a:lstStyle>
          <a:p>
            <a:fld id="{9757EFA2-1E9A-499D-BCCE-D18FF00DA70D}" type="datetimeFigureOut">
              <a:rPr lang="en-US" smtClean="0"/>
              <a:pPr/>
              <a:t>6/3/2009</a:t>
            </a:fld>
            <a:endParaRPr lang="en-US"/>
          </a:p>
        </p:txBody>
      </p:sp>
      <p:sp>
        <p:nvSpPr>
          <p:cNvPr id="4" name="Footer Placeholder 3"/>
          <p:cNvSpPr>
            <a:spLocks noGrp="1"/>
          </p:cNvSpPr>
          <p:nvPr>
            <p:ph type="ftr" sz="quarter" idx="2"/>
          </p:nvPr>
        </p:nvSpPr>
        <p:spPr>
          <a:xfrm>
            <a:off x="0"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01318"/>
            <a:ext cx="2971800" cy="463312"/>
          </a:xfrm>
          <a:prstGeom prst="rect">
            <a:avLst/>
          </a:prstGeom>
        </p:spPr>
        <p:txBody>
          <a:bodyPr vert="horz" lIns="91440" tIns="45720" rIns="91440" bIns="45720" rtlCol="0" anchor="b"/>
          <a:lstStyle>
            <a:lvl1pPr algn="r">
              <a:defRPr sz="1200"/>
            </a:lvl1pPr>
          </a:lstStyle>
          <a:p>
            <a:fld id="{5F74C210-2C40-4FAB-99BB-02635E3A9E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hdr" sz="quarter"/>
          </p:nvPr>
        </p:nvSpPr>
        <p:spPr bwMode="auto">
          <a:xfrm>
            <a:off x="0"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23939" name="Rectangle 3"/>
          <p:cNvSpPr>
            <a:spLocks noGrp="1" noChangeArrowheads="1"/>
          </p:cNvSpPr>
          <p:nvPr>
            <p:ph type="dt" idx="1"/>
          </p:nvPr>
        </p:nvSpPr>
        <p:spPr bwMode="auto">
          <a:xfrm>
            <a:off x="3884613"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23940" name="Rectangle 4"/>
          <p:cNvSpPr>
            <a:spLocks noGrp="1" noRot="1" noChangeAspect="1" noChangeArrowheads="1" noTextEdit="1"/>
          </p:cNvSpPr>
          <p:nvPr>
            <p:ph type="sldImg" idx="2"/>
          </p:nvPr>
        </p:nvSpPr>
        <p:spPr bwMode="auto">
          <a:xfrm>
            <a:off x="-15875" y="0"/>
            <a:ext cx="2317750" cy="1738313"/>
          </a:xfrm>
          <a:prstGeom prst="rect">
            <a:avLst/>
          </a:prstGeom>
          <a:noFill/>
          <a:ln w="9525">
            <a:solidFill>
              <a:srgbClr val="000000"/>
            </a:solidFill>
            <a:miter lim="800000"/>
            <a:headEnd/>
            <a:tailEnd/>
          </a:ln>
          <a:effectLst/>
        </p:spPr>
      </p:sp>
      <p:sp>
        <p:nvSpPr>
          <p:cNvPr id="423941" name="Rectangle 5"/>
          <p:cNvSpPr>
            <a:spLocks noGrp="1" noChangeArrowheads="1"/>
          </p:cNvSpPr>
          <p:nvPr>
            <p:ph type="body" sz="quarter" idx="3"/>
          </p:nvPr>
        </p:nvSpPr>
        <p:spPr bwMode="auto">
          <a:xfrm>
            <a:off x="0" y="1737519"/>
            <a:ext cx="6858000" cy="731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2" name="Rectangle 6"/>
          <p:cNvSpPr>
            <a:spLocks noGrp="1" noChangeArrowheads="1"/>
          </p:cNvSpPr>
          <p:nvPr>
            <p:ph type="ftr" sz="quarter" idx="4"/>
          </p:nvPr>
        </p:nvSpPr>
        <p:spPr bwMode="auto">
          <a:xfrm>
            <a:off x="0"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23943" name="Rectangle 7"/>
          <p:cNvSpPr>
            <a:spLocks noGrp="1" noChangeArrowheads="1"/>
          </p:cNvSpPr>
          <p:nvPr>
            <p:ph type="sldNum" sz="quarter" idx="5"/>
          </p:nvPr>
        </p:nvSpPr>
        <p:spPr bwMode="auto">
          <a:xfrm>
            <a:off x="3884613"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87E8938-2E9A-4B13-B375-3D75BC2BAA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0115-DFE9-4CE2-B8FA-33BCBA25BB86}" type="slidenum">
              <a:rPr lang="en-US"/>
              <a:pPr/>
              <a:t>5</a:t>
            </a:fld>
            <a:endParaRPr lang="en-US"/>
          </a:p>
        </p:txBody>
      </p:sp>
      <p:sp>
        <p:nvSpPr>
          <p:cNvPr id="424962" name="Rectangle 2"/>
          <p:cNvSpPr>
            <a:spLocks noGrp="1" noRot="1" noChangeAspect="1" noChangeArrowheads="1" noTextEdit="1"/>
          </p:cNvSpPr>
          <p:nvPr>
            <p:ph type="sldImg"/>
          </p:nvPr>
        </p:nvSpPr>
        <p:spPr>
          <a:xfrm>
            <a:off x="-15875" y="0"/>
            <a:ext cx="2317750" cy="1738313"/>
          </a:xfrm>
          <a:ln/>
        </p:spPr>
      </p:sp>
      <p:sp>
        <p:nvSpPr>
          <p:cNvPr id="424963" name="Rectangle 3"/>
          <p:cNvSpPr>
            <a:spLocks noGrp="1" noChangeArrowheads="1"/>
          </p:cNvSpPr>
          <p:nvPr>
            <p:ph type="body" idx="1"/>
          </p:nvPr>
        </p:nvSpPr>
        <p:spPr/>
        <p:txBody>
          <a:bodyPr/>
          <a:lstStyle/>
          <a:p>
            <a:r>
              <a:rPr lang="en-US" b="1"/>
              <a:t>Time:  5 minutes</a:t>
            </a:r>
            <a:endParaRPr lang="en-US"/>
          </a:p>
          <a:p>
            <a:endParaRPr lang="en-US"/>
          </a:p>
          <a:p>
            <a:r>
              <a:rPr lang="en-US"/>
              <a:t>Have class participants get into groups of 4. Instruct them to share their names and respond to the question, “What are some goals parents often have for the sex education of their children?”</a:t>
            </a:r>
            <a:br>
              <a:rPr lang="en-US"/>
            </a:br>
            <a:endParaRPr lang="en-US"/>
          </a:p>
          <a:p>
            <a:r>
              <a:rPr lang="en-US"/>
              <a:t>After the groups have had 2-3 minutes to discuss the question, ask for volunteers to share their thoughts or ideas with the larger group. List these goals on a white board or flipchart.</a:t>
            </a:r>
          </a:p>
          <a:p>
            <a:endParaRPr 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God’s Law Is a Trustworthy Guide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In disciplining our young children, we want to teach them to trust God and God’s Law. We want to teach them the value of obedience to that Law. We do this by trusting God ourselves, by teaching God’s rules, and by explaining and defending and praising those rules. Even more broadly, we want to reenact in our families God’s redemptive dealings with us, His children. The heart of Christian faith is rooted in our responsiveness to God’s love for us—our realization of our sin, confession of that sin to God, and receiving forgiveness and restoration of relationship from God. Even when we extend forgiveness to each other and from God, the consequences of sin still follow. Asking for forgiveness for having gossiped does not erase the broken relationships and hurt feelings our actions created.</a:t>
            </a:r>
          </a:p>
          <a:p>
            <a:r>
              <a:rPr lang="en-US" sz="1200" kern="1200" dirty="0" smtClean="0">
                <a:solidFill>
                  <a:schemeClr val="tx1"/>
                </a:solidFill>
                <a:latin typeface="Arial" charset="0"/>
                <a:ea typeface="+mn-ea"/>
                <a:cs typeface="Arial" charset="0"/>
              </a:rPr>
              <a:t>This is the drama we should reenact in our discipline. Make every act of discipline with your child an opportunity to understand how God loves, forgives, and disciplines us. If you as a parent simply spank a child for doing something wrong and are done with the discipline, you miss a wonderful opportunity to teach your child about God’s love for her or him. </a:t>
            </a:r>
          </a:p>
          <a:p>
            <a:r>
              <a:rPr lang="en-US" sz="1200" kern="1200" dirty="0" smtClean="0">
                <a:solidFill>
                  <a:schemeClr val="tx1"/>
                </a:solidFill>
                <a:latin typeface="Arial" charset="0"/>
                <a:ea typeface="+mn-ea"/>
                <a:cs typeface="Arial" charset="0"/>
              </a:rPr>
              <a:t>We have tried in our own family to never let our children have a moment to doubt how deeply they are loved. When they did something wrong, our relationship was fractured, but not broken. We confronted the wrong, and asked them to acknowledge (confess) it. We insisted that our children label what they did as wrong. We briefly explained why it was wrong, hopefully explaining how God’s rules make sense. We might have said something like this: “Jennifer, I want you to tell me what you did wrong.” “I took Brandon’s toy.” “Yes, and what else?” “I lied to you about doing it.” “Was that the right thing to do?” “No, it was wrong and mean, and I’m really sorry.” </a:t>
            </a:r>
          </a:p>
          <a:p>
            <a:r>
              <a:rPr lang="en-US" sz="1200" kern="1200" dirty="0" smtClean="0">
                <a:solidFill>
                  <a:schemeClr val="tx1"/>
                </a:solidFill>
                <a:latin typeface="Arial" charset="0"/>
                <a:ea typeface="+mn-ea"/>
                <a:cs typeface="Arial" charset="0"/>
              </a:rPr>
              <a:t>When they said they were sorry, we then offered our forgiveness. “I’m glad you said that, Jennifer. It is right to confess when we have done a bad thing. That’s how God wants us to be honest with Him when we do bad things, and He will always love us and forgive us just like I love and forgive you.” The consequence then followed: a spanking, a time-out, a loss of privileges. After that, we sought to wholeheartedly return to a normal relationship without holding a grudge or punishing them by rejection. We tried to make this reconciliation a time of close affection, hugging, and comforting our children to make the reconciliation feel real. </a:t>
            </a:r>
          </a:p>
          <a:p>
            <a:r>
              <a:rPr lang="en-US" sz="1200" kern="1200" dirty="0" smtClean="0">
                <a:solidFill>
                  <a:schemeClr val="tx1"/>
                </a:solidFill>
                <a:latin typeface="Arial" charset="0"/>
                <a:ea typeface="+mn-ea"/>
                <a:cs typeface="Arial" charset="0"/>
              </a:rPr>
              <a:t>We hoped that by reenacting daily the biblical drama of confession-forgiveness-discipline-reconciliation in a small way in our family, we were laying the groundwork for our children to instinctively know the truth of the gospel as revealed in the Scriptures. Life in our family, hopefully, thus became a living lesson in God’s truth.</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Arial" charset="0"/>
                <a:ea typeface="+mn-ea"/>
                <a:cs typeface="Arial" charset="0"/>
              </a:rPr>
              <a:t>Your child spent nine months developing in the womb before you ever got to hold the baby in your arms or see him or her with your own eyes. Your child’s gender was set at the moment of conception, depending on whether a y-chromosome sperm (male) or an x-chromosome sperm (female) from the father fertilized the ovum contributed by the mother, which contained an x-chromosome. Though the gender was set from conception, male and female fetuses are indistinguishable according to gender until approximately after the first trimester of fetal development.</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Sexual Differences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From about the fifth to seventh week of fetal life, male and female children develop identical genital structures, which scientists call a “genital mound.” It is a bump, almost a wart, that looks identical for male and female fetuses at first. The first change that begins to distinguish boys and girls is the conversion of identical little internal buds of tissue into the ovaries in a girl and the testes in a boy. After these “sex glands” are formed, the genital organs begin to form. From about the seventh or eighth week through about the midpoint of life within the womb, an amazing transformation occurs. The exact same tissues in the genital mound (nerves, muscles, skin) are transformed into the head of the penis in a boy and the head of the clitoris in a girl, the shaft of the penis in a boy and the shaft of the clitoris in a girl, the scrotum in a boy and the labia in a girl. By the final stage of pregnancy, the normal child’s external sexual anatomy matches the identity of its gonads (ovaries or testes) and its chromosomes.</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Gendered Brains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The brains of boys and girls are different from early development on, though we are just beginning to understand the differences. Most likely the same hormones that influence the differentiation of the genitals also cause the brains of boys and girls to develop with slight but important differences. At the very minimum, these brain differences prepare the female’s brain to regulate her periods of menstruation and fertility later in life, while a boy’s brain lacks such cyclical regulating structures. Other more complicated gender-based behavior patterns may be influenced by brain development during the time in the womb.</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Children Are Sexual Beings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Because of brain structures and their genitals, it is indisputable that our children are sexual beings, even in the womb. Ultrasound studies corroborate this by suggesting that male children may even experience erections of the penis inside the womb before birth! The infant is a sexual being after birth as well. It is not uncommon, for instance, for an infant boy to experience an erection within moments of birth, and commonly while breast-feeding. Similarly, scientific studies have suggested that it is not uncommon for infant girls to experience the feminine signs of sexual arousal (firming of the clitoris and vaginal lubrication) during nursing. Boys will experience periodic erections throughout their childhood, frequently if they touch themselves for pleasure, but even if they do not. These will become more frequent during and after puberty. It appears that girls similarly experience regular vaginal lubrication, though they can be quite unaware of this, especially if they have never heard that this happens.</a:t>
            </a:r>
          </a:p>
          <a:p>
            <a:r>
              <a:rPr lang="en-US" sz="1200" kern="1200" dirty="0" smtClean="0">
                <a:solidFill>
                  <a:schemeClr val="tx1"/>
                </a:solidFill>
                <a:latin typeface="Arial" charset="0"/>
                <a:ea typeface="+mn-ea"/>
                <a:cs typeface="Arial" charset="0"/>
              </a:rPr>
              <a:t>Because of this, Jen needn’t worry about her infant son Luke’s erections. Even as a baby, he is a sexual creature. Young children probably respond with sexual reactions such as erection or vaginal lubrication because they respond as whole beings to any pleasure they experience. God made each of our children to be a sexual being. He made our bodies sexual in indisputable ways by His divine will; and He called our sexuality good. Thus our vital task as parents is to pass on to our children the same blessing God gave to Adam and Eve—knowing that the goodness of God’s work in them is deeper and more fundamental than the sin that afflicts us.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Be First to the Story</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We should talk to our children about these realities. This brings us to our next principle of Christian sex education:</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&lt;treatment&gt; Principle 3: First messages are the most potent.</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By seizing opportunities to share with our child God’s perspectives on their developing sexuality, we build their beliefs around God’s truth rather than the world’s distortions. We also establish you, the parent, as a trusted authority who tells them the truth. </a:t>
            </a:r>
          </a:p>
          <a:p>
            <a:r>
              <a:rPr lang="en-US" sz="1200" i="1" kern="1200" dirty="0" smtClean="0">
                <a:solidFill>
                  <a:schemeClr val="tx1"/>
                </a:solidFill>
                <a:latin typeface="Arial" charset="0"/>
                <a:ea typeface="+mn-ea"/>
                <a:cs typeface="Arial" charset="0"/>
              </a:rPr>
              <a:t>The Story of Me</a:t>
            </a:r>
            <a:r>
              <a:rPr lang="en-US" sz="1200" kern="1200" dirty="0" smtClean="0">
                <a:solidFill>
                  <a:schemeClr val="tx1"/>
                </a:solidFill>
                <a:latin typeface="Arial" charset="0"/>
                <a:ea typeface="+mn-ea"/>
                <a:cs typeface="Arial" charset="0"/>
              </a:rPr>
              <a:t>, the first book in the </a:t>
            </a:r>
            <a:r>
              <a:rPr lang="en-US" sz="1200" i="1" kern="1200" dirty="0" smtClean="0">
                <a:solidFill>
                  <a:schemeClr val="tx1"/>
                </a:solidFill>
                <a:latin typeface="Arial" charset="0"/>
                <a:ea typeface="+mn-ea"/>
                <a:cs typeface="Arial" charset="0"/>
              </a:rPr>
              <a:t>God’s Design for Sex</a:t>
            </a:r>
            <a:r>
              <a:rPr lang="en-US" sz="1200" kern="1200" dirty="0" smtClean="0">
                <a:solidFill>
                  <a:schemeClr val="tx1"/>
                </a:solidFill>
                <a:latin typeface="Arial" charset="0"/>
                <a:ea typeface="+mn-ea"/>
                <a:cs typeface="Arial" charset="0"/>
              </a:rPr>
              <a:t> book series, is a resource for parents in starting the conversation about sexuality with your child during the ages of three to five. If you have a track record of dealing comfortably with sexuality, conversations on this topic may be commonplace. But your children may not be comfortable yet in talking with you, and so reading </a:t>
            </a:r>
            <a:r>
              <a:rPr lang="en-US" sz="1200" i="1" kern="1200" dirty="0" smtClean="0">
                <a:solidFill>
                  <a:schemeClr val="tx1"/>
                </a:solidFill>
                <a:latin typeface="Arial" charset="0"/>
                <a:ea typeface="+mn-ea"/>
                <a:cs typeface="Arial" charset="0"/>
              </a:rPr>
              <a:t>The Story of Me</a:t>
            </a:r>
            <a:r>
              <a:rPr lang="en-US" sz="1200" kern="1200" dirty="0" smtClean="0">
                <a:solidFill>
                  <a:schemeClr val="tx1"/>
                </a:solidFill>
                <a:latin typeface="Arial" charset="0"/>
                <a:ea typeface="+mn-ea"/>
                <a:cs typeface="Arial" charset="0"/>
              </a:rPr>
              <a:t> with your child may well get this conversation going. This can then lead to wonderful casual conversations like the following:</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Positive Response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Parents can’t do anything to stop their children from being sexual. If Jen were </a:t>
            </a:r>
          </a:p>
          <a:p>
            <a:r>
              <a:rPr lang="en-US" sz="1200" kern="1200" dirty="0" smtClean="0">
                <a:solidFill>
                  <a:schemeClr val="tx1"/>
                </a:solidFill>
                <a:latin typeface="Arial" charset="0"/>
                <a:ea typeface="+mn-ea"/>
                <a:cs typeface="Arial" charset="0"/>
              </a:rPr>
              <a:t>to respond negatively to her child for being sexual (spanking him, rejecting him by withholding attention, or some other punishment), the trauma to her child would be significant. She would be punishing him for being how God made him—a sexual child. She would be teaching him to repress or reject an aspect of himself that God gave him as a gift. At these earliest ages, the child needs no verbal comment or particular response from the parent. Luke doesn’t even know he has a penis! But he can sense whether Jen loves him or if the she is hesitant, withdrawn, or rejecting. Early on is the time for you to work on your own responses to the child’s sexuality. When you are changing diapers, look at your child’s genitals and say a prayer of thanksgiving that God made that child sexual. Be honest with yourself and with God about any negative or ambivalent feelings you have. Resolve to do something about those feelings by reading, praying, or talking with someone who can help.</a:t>
            </a:r>
          </a:p>
          <a:p>
            <a:r>
              <a:rPr lang="en-US" sz="1200" kern="1200" dirty="0" smtClean="0">
                <a:solidFill>
                  <a:schemeClr val="tx1"/>
                </a:solidFill>
                <a:latin typeface="Arial" charset="0"/>
                <a:ea typeface="+mn-ea"/>
                <a:cs typeface="Arial" charset="0"/>
              </a:rPr>
              <a:t>Not only are children sexual, but parents are too. We as parents may need to receive for ourselves a grace and acceptance similar to what we want to give our kids. We as parents are not always comfortable with our own sexual reactions. For example, a woman’s breasts are richly endowed with pleasure sensors that are connected to the healthy woman’s sexual responsiveness. Many women experience breast-feeding to be pleasurable (after getting over the initial uncomfortable adjustment period), and it is not at all uncommon for mothers to experience sexual arousal from the stimulation of nursing. This may be akin to the way a man may experience any stimulation of his penis as arousing even when he doesn’t want to be aroused. A father holding a squirming child in his lap may begin to get an erection when he does not feel erotic feelings toward his child. In all such cases, it is vital that the mother or father be honest and realistic to admit that sexual arousal is occurring. Be clear about what is causing those feelings and what they mean. Such responses are not sinful or depraved; they are one more manifestation of how we are all sexual beings.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Direct sex education of our children begins with naming body parts. We teach our kids that they have elbows, chins, eyes, fingers. Why do we then teach them that they have “woo-woos” and “ding-dings”? God made sexual organs with the same degree of deliberateness and perfect divine intent as He made all other parts of our kids’ bodies. Teach your child basic proper names for sexual organs. Teach boys that they have a penis and scrotum (the skin/muscle “bag” under the penis); inside the scrotum they have two testes (or testicles; singular—testis or testicle).</a:t>
            </a:r>
          </a:p>
          <a:p>
            <a:r>
              <a:rPr lang="en-US" sz="1200" kern="1200" dirty="0" smtClean="0">
                <a:solidFill>
                  <a:schemeClr val="tx1"/>
                </a:solidFill>
                <a:latin typeface="Arial" charset="0"/>
                <a:ea typeface="+mn-ea"/>
                <a:cs typeface="Arial" charset="0"/>
              </a:rPr>
              <a:t>Labeling female genitals is a bit harder, because the proper name for the entire external genital area, vulva, tends to be less common than any other proper name. It does not help that most of the slang terms for female genitals are quite negative and unattractive to women. You can teach a girl that all the genitals she can see are the vulva, or you can teach just the significant parts for this age, which are the labia and the vagina. To see her own vagina, the girl will need to sit down and either use a mirror or be able to bend down. You can explain that while urine does come out of a boy’s penis, it does not come out of her vagina; her urine comes out of a small and hard-to-see opening just up from her vagina. A girl may discover and ask about her clitoris, located just above her urinary opening. You can tell her, “That is your clitoris; God made that part of you to give you good feelings, especially when you are a grown and married woman.” We will discuss touching and self-pleasuring in the next chapter.</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All Rights Reserved  2004</a:t>
            </a:r>
          </a:p>
          <a:p>
            <a:r>
              <a:rPr lang="en-US"/>
              <a:t>Stanton Jones</a:t>
            </a:r>
          </a:p>
        </p:txBody>
      </p:sp>
      <p:sp>
        <p:nvSpPr>
          <p:cNvPr id="7" name="Rectangle 7"/>
          <p:cNvSpPr>
            <a:spLocks noGrp="1" noChangeArrowheads="1"/>
          </p:cNvSpPr>
          <p:nvPr>
            <p:ph type="sldNum" sz="quarter" idx="5"/>
          </p:nvPr>
        </p:nvSpPr>
        <p:spPr>
          <a:ln/>
        </p:spPr>
        <p:txBody>
          <a:bodyPr/>
          <a:lstStyle/>
          <a:p>
            <a:fld id="{029D7692-FF9C-470E-B150-7A3C2020D087}" type="slidenum">
              <a:rPr lang="en-US"/>
              <a:pPr/>
              <a:t>22</a:t>
            </a:fld>
            <a:endParaRPr lang="en-US"/>
          </a:p>
        </p:txBody>
      </p:sp>
      <p:sp>
        <p:nvSpPr>
          <p:cNvPr id="121858" name="Rectangle 2"/>
          <p:cNvSpPr>
            <a:spLocks noGrp="1" noRot="1" noChangeAspect="1" noChangeArrowheads="1" noTextEdit="1"/>
          </p:cNvSpPr>
          <p:nvPr>
            <p:ph type="sldImg"/>
          </p:nvPr>
        </p:nvSpPr>
        <p:spPr>
          <a:xfrm>
            <a:off x="241300" y="0"/>
            <a:ext cx="2493963" cy="1871663"/>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All Rights Reserved  2004</a:t>
            </a:r>
          </a:p>
          <a:p>
            <a:r>
              <a:rPr lang="en-US"/>
              <a:t>Stanton Jones</a:t>
            </a:r>
          </a:p>
        </p:txBody>
      </p:sp>
      <p:sp>
        <p:nvSpPr>
          <p:cNvPr id="7" name="Rectangle 7"/>
          <p:cNvSpPr>
            <a:spLocks noGrp="1" noChangeArrowheads="1"/>
          </p:cNvSpPr>
          <p:nvPr>
            <p:ph type="sldNum" sz="quarter" idx="5"/>
          </p:nvPr>
        </p:nvSpPr>
        <p:spPr>
          <a:ln/>
        </p:spPr>
        <p:txBody>
          <a:bodyPr/>
          <a:lstStyle/>
          <a:p>
            <a:fld id="{D8BE39DC-5608-4C09-9784-1437C4E78F4F}" type="slidenum">
              <a:rPr lang="en-US"/>
              <a:pPr/>
              <a:t>23</a:t>
            </a:fld>
            <a:endParaRPr lang="en-US"/>
          </a:p>
        </p:txBody>
      </p:sp>
      <p:sp>
        <p:nvSpPr>
          <p:cNvPr id="122882" name="Rectangle 2"/>
          <p:cNvSpPr>
            <a:spLocks noGrp="1" noRot="1" noChangeAspect="1" noChangeArrowheads="1" noTextEdit="1"/>
          </p:cNvSpPr>
          <p:nvPr>
            <p:ph type="sldImg"/>
          </p:nvPr>
        </p:nvSpPr>
        <p:spPr>
          <a:xfrm>
            <a:off x="241300" y="0"/>
            <a:ext cx="2493963" cy="1871663"/>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In teaching children about their own bodies, emphasize that their bodies are a beautiful work of art that they can thank God for. Their own bodies should be “received with thanksgiving” (1 Timothy 4). When our own children were young, we tried to encourage them to an early sense of thankfulness by playing “What’s that? Who made that?” It went like this: “What’s that?” “That’s my chin!” “Who made that?” “God did!” “That is a beautiful chin! I love that chin! What’s that?” “That’s my penis!” “Who made that penis? Did the doctor?” “No, God did!” “That’s right, and God made your penis just right; it is beautiful! And what’s that? …”</a:t>
            </a:r>
          </a:p>
          <a:p>
            <a:r>
              <a:rPr lang="en-US" sz="1200" kern="1200" dirty="0" smtClean="0">
                <a:solidFill>
                  <a:schemeClr val="tx1"/>
                </a:solidFill>
                <a:latin typeface="Arial" charset="0"/>
                <a:ea typeface="+mn-ea"/>
                <a:cs typeface="Arial" charset="0"/>
              </a:rPr>
              <a:t>Bath times are also a great opportunity to affirm the beautiful creation of our children’s bodies. “I’m so glad that God made you a boy, Billy. God made you wonderfully.” As parents, we can show our children our honest wonder as we consider the complex miracle that is the human body. We can help them to be full of thanksgiving because we are filled with deep gratitude and appreciation of who God made them to be. We can say, “What a beautiful body God has given you!” We can touch them in appreciation and wonder, but also teach them the privacy of their genitals by not touching them there except to wash or care for when injured.</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Some women grow up never touching themselves on the genitals. These women tend to grow up unaware of themselves sexually and to have difficulty in their sexual relationship in marriage. Many a young girl has been taught that her vagina is dirty; after all, she bleeds from there. Some women have been taught to wipe themselves with tissue, wash themselves with a washrag, and never touch their labia, vagina, or clitoris directly at all. By comparison, boys have to handle their genitals in the process of urinating and in bathing, and often seem to be much more comfortable with and accepting of their own genitals.</a:t>
            </a:r>
          </a:p>
          <a:p>
            <a:r>
              <a:rPr lang="en-US" sz="1200" kern="1200" dirty="0" smtClean="0">
                <a:solidFill>
                  <a:schemeClr val="tx1"/>
                </a:solidFill>
                <a:latin typeface="Arial" charset="0"/>
                <a:ea typeface="+mn-ea"/>
                <a:cs typeface="Arial" charset="0"/>
              </a:rPr>
              <a:t>Teaching young girls never to touch themselves is destructive. The woman’s genitals are not dirty. Medical studies have suggested that in terms of germs the healthy vagina is about as clean as or cleaner than the mouth. Through its secretions, the vagina cleans itself. Teaching a girl not to touch herself alienates her emotionally and experientially from her own sexuality and promotes ignorance and a sense of dirtiness that will have destructive effects in the long run. We should teach girls that their genitals are a beautiful creation by the Master Artist and are one of God’s gifts to them as a person.</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Explain basic reproduction to children at an early age. Even before age three, most children can understand that babies grow inside the mommy’s belly until they are too big for the mommy to carry anymore, and then the mommy goes to the hospital so that the doctors there can help the baby come out of the mommy’s belly through her vagina. The following dialogue might be typical for a young child of four:</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8E943-82C0-4AB2-88FA-DB04082B8209}" type="slidenum">
              <a:rPr lang="en-US"/>
              <a:pPr/>
              <a:t>6</a:t>
            </a:fld>
            <a:endParaRPr lang="en-US"/>
          </a:p>
        </p:txBody>
      </p:sp>
      <p:sp>
        <p:nvSpPr>
          <p:cNvPr id="429058" name="Rectangle 2"/>
          <p:cNvSpPr>
            <a:spLocks noGrp="1" noRot="1" noChangeAspect="1" noChangeArrowheads="1" noTextEdit="1"/>
          </p:cNvSpPr>
          <p:nvPr>
            <p:ph type="sldImg"/>
          </p:nvPr>
        </p:nvSpPr>
        <p:spPr>
          <a:xfrm>
            <a:off x="-15875" y="0"/>
            <a:ext cx="2317750" cy="1738313"/>
          </a:xfrm>
          <a:ln/>
        </p:spPr>
      </p:sp>
      <p:sp>
        <p:nvSpPr>
          <p:cNvPr id="429059" name="Rectangle 3"/>
          <p:cNvSpPr>
            <a:spLocks noGrp="1" noChangeArrowheads="1"/>
          </p:cNvSpPr>
          <p:nvPr>
            <p:ph type="body" idx="1"/>
          </p:nvPr>
        </p:nvSpPr>
        <p:spPr/>
        <p:txBody>
          <a:bodyPr/>
          <a:lstStyle/>
          <a:p>
            <a:r>
              <a:rPr lang="en-US"/>
              <a:t>Many parents focus too narrowly and negatively when they think about goals for sex education. Worried by what they hear about sexual promiscuity, sexually transmitted diseases and the like among young people, parents seek to protect their children from the ravages that illicit and irresponsible sex can cause by convincing their kids not to have sex. Rightly so. But this goal is too small, too limited, too narrow. If we stop there, we only seek to protect them by stopping them from doing anything negative. </a:t>
            </a:r>
          </a:p>
          <a:p>
            <a:r>
              <a:rPr lang="en-US"/>
              <a:t>Don’t we want to give them something profoundly positive? Protecting our children from the physical, emotional, and spiritual damage that can result from irresponsible and inappropriate sexual choices is important. But </a:t>
            </a:r>
            <a:r>
              <a:rPr lang="en-US" i="1"/>
              <a:t>our most important goal is to equip and empower our children to enter adulthood capable of living godly, wholesome, and fulfilled lives as Christian men and women, Christian wives and husbands.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Help your children to view positively the development of what doctors call “secondary sex characteristics.” These are the various changes other than genital structure that distinguish men from women after puberty. Young women experience growth of the breasts and pubic hair (as well as leg and armpit hair), and develop an adult female body form, including wider hips. Young men experience growth of the penis, scrotum, and pubic, facial, and body hair; a general growth spurt; and deepening of the voice. You can anticipate these positively for the child:</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Dad, why do you have hair on your chest and everywhere while I only have hair on my head?</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Well, if you look closely, you have hair on your arms, legs, and all over your body. When the time is right, though, your hair will start to grow in many places, and it will get darker and thicker. This will happen some on your arms and legs, but especially on your face, where you will someday be able to grow a beard, and especially right over your penis. In fact, growing hair right over your penis is one of the first signs that you are beginning to change from being a boy to being a man.</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But what if I’m not ready to become a man?</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(Laughs) “Well, God knows when you’re ready, even if it seems a little scary now. He made your body so that it just starts to change whether you think you’re ready or not. And don’t worry; I want to help you during the time you are becoming a man. I’ll gladly tell you anything you want to know or talk with you about what it feels like.  This is exactly what God wants for you; it’s an exciting and wonderful thing.”</a:t>
            </a:r>
          </a:p>
          <a:p>
            <a:r>
              <a:rPr lang="en-US" sz="1200" kern="1200" dirty="0" smtClean="0">
                <a:solidFill>
                  <a:schemeClr val="tx1"/>
                </a:solidFill>
                <a:latin typeface="Arial" charset="0"/>
                <a:ea typeface="+mn-ea"/>
                <a:cs typeface="Arial" charset="0"/>
              </a:rPr>
              <a:t>Many a parent has grown up in a family that treats sexual development negatively. Whether it is a talk about “the curse” (menstruation), or derogatory talk about men as sexual animals or women as sexual objects, these sorts of ideas can be very confusing and disheartening to children. We must strive as Christians to have the attitudes toward our wondrous bodies that God Himself has.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A well-rounded ability to instruct kids about sex has three major components. </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Parent-initiated Instruction</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The first component is the parent-initiated instruction session; you have something you want your child to understand, and so you tell the child. These do not have to be dour discussions in front of a chalkboard, but can be lively and interesting. The key is that you initiate them because it is “time” for the child to know about some subject. The four books in our </a:t>
            </a:r>
            <a:r>
              <a:rPr lang="en-US" sz="1200" i="1" kern="1200" dirty="0" smtClean="0">
                <a:solidFill>
                  <a:schemeClr val="tx1"/>
                </a:solidFill>
                <a:latin typeface="Arial" charset="0"/>
                <a:ea typeface="+mn-ea"/>
                <a:cs typeface="Arial" charset="0"/>
              </a:rPr>
              <a:t>God’s Design For Sex </a:t>
            </a:r>
            <a:r>
              <a:rPr lang="en-US" sz="1200" kern="1200" dirty="0" smtClean="0">
                <a:solidFill>
                  <a:schemeClr val="tx1"/>
                </a:solidFill>
                <a:latin typeface="Arial" charset="0"/>
                <a:ea typeface="+mn-ea"/>
                <a:cs typeface="Arial" charset="0"/>
              </a:rPr>
              <a:t>series provide parents with the tools to get such conversations started and to cover the essential, age-appropriate material with your child. </a:t>
            </a:r>
            <a:r>
              <a:rPr lang="en-US" sz="1200" i="1" kern="1200" dirty="0" smtClean="0">
                <a:solidFill>
                  <a:schemeClr val="tx1"/>
                </a:solidFill>
                <a:latin typeface="Arial" charset="0"/>
                <a:ea typeface="+mn-ea"/>
                <a:cs typeface="Arial" charset="0"/>
              </a:rPr>
              <a:t> </a:t>
            </a:r>
            <a:endParaRPr lang="en-US" sz="1200" kern="120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Parents are often daunted by the prospect of being asked questions they can’t answer. To deal with this concern, we suggest first you be prepared to say, “Well, I don’t know the answer to that, but how about if I try to find out and tell you in the next few days?” Then it’s vital that you follow through with that commitment. Second, we suggest you be listening for the opportunity to instruct the child from God’s perspective on sexuality. The questions most likely to stump you are the detailed questions about the functioning of the human body and the miracle of reproduction. Remember, this is the type of information least likely to really matter to your children in the long run. What really matters is the sexual character you are helping to build. When a child asks a question, never miss the opportunity to build character by sharing God’s perspective, even if you don’t know the factual answer to the question.</a:t>
            </a:r>
          </a:p>
          <a:p>
            <a:r>
              <a:rPr lang="en-US" sz="1200" kern="1200" dirty="0" smtClean="0">
                <a:solidFill>
                  <a:schemeClr val="tx1"/>
                </a:solidFill>
                <a:latin typeface="Arial" charset="0"/>
                <a:ea typeface="+mn-ea"/>
                <a:cs typeface="Arial" charset="0"/>
              </a:rPr>
              <a:t>Five-year-old Billy raises a perplexing question after seeing his younger sister nurse.</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Dad, how do a mother’s breasts make milk?</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You know, I really don’t understand it myself. I know every woman has little things called milk glands or ducts in her breasts that make the milk. I guess they take water, protein, sugar, and other things the baby needs out of the mother’s blood and mix them together in a new way to make the milk. What amazes me is that God made women so that the milk they make for their babies is the perfect food for them. It’s one of God’s ways to show His love for the baby by taking such good care of him or her.”</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What do you mean, it’s the perfect food?</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Well, did you know that during the first few days after a baby is born, the mother’s breasts don’t make milk at all. They make a liquid that is like medicine for the baby. This helps make it much harder for the baby to catch any sickness. That stuff protects the baby. After that, the mother’s milk is better for the baby than anything else. Cow milk is perfect for cow babies, goat milk for goat babies, and human milk for human babies. Each kind of milk gives that kind of baby just what the baby needs. God knows so well how to take care of us perfectly; that’s why it is so important that we trust what He tells us in the Bible. God loves us and wants to make our lives good.</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Occasionally, the overly curious child, after a discussion of human reproduction, can ask the mother very pointedly, “Where did I come out of you? Show me!” Such a question presents a parent with a wonderful opportunity to teach the child basic sexual manners without discouraging curiosity. The best answer to this is for the mother to say, “No, my vagina is a private part of me that I share only with your father. Your vagina is a private part of you, too. Mommy and Daddy only touch you there to wash you. But I will draw a picture (or show you a picture in a book) that can show you what that part of a woman looks like.” This matter-of-fact way of dealing with this request can be quite beneficial for a child.</a:t>
            </a:r>
          </a:p>
          <a:p>
            <a:r>
              <a:rPr lang="en-US" sz="1200" kern="1200" dirty="0" smtClean="0">
                <a:solidFill>
                  <a:schemeClr val="tx1"/>
                </a:solidFill>
                <a:latin typeface="Arial" charset="0"/>
                <a:ea typeface="+mn-ea"/>
                <a:cs typeface="Arial" charset="0"/>
              </a:rPr>
              <a:t>Parents often are concerned about the issue of nudity in the home. “Family traditions” in this area range from paranoia about anyone seeing anyone, resulting in locked doors and frantic screams for kids to get clothes on, to almost social nudity that seems founded in a naive disregard for any possible negative fallout from such practices. And the biblical virtues of modesty and concern for chastity are difficult to apply since standards of modesty vary from culture to culture. Our highly conservative, restrained, and modest friends here in Wheaton would have been branded as profligate exhibitionists had they worn their discreet one-piece swimsuits publicly just fifty years ago.</a:t>
            </a:r>
          </a:p>
          <a:p>
            <a:r>
              <a:rPr lang="en-US" sz="1200" kern="1200" dirty="0" smtClean="0">
                <a:solidFill>
                  <a:schemeClr val="tx1"/>
                </a:solidFill>
                <a:latin typeface="Arial" charset="0"/>
                <a:ea typeface="+mn-ea"/>
                <a:cs typeface="Arial" charset="0"/>
              </a:rPr>
              <a:t>We have no certain answer to this dilemma. But we do regard the concerns on each end of the spectrum as legitimate. On the one hand, overly restrictive attitudes about nudity are dangerous. They communicate that our sexuality is suspect at best and dangerous at worst, and that people’s responses to our bodies are not to be trusted even within our own families. On the other hand, overly casual attitudes about nudity fail to help the child learn appropriate boundaries for his or her own sexuality and do not encourage a proper sense of privacy. Further, inappropriate nudity can prematurely “sexualize” a child. An overemphasis upon or unconscious encouragement of the child’s visual examination of other members of the family can lead to inappropriate curiosity or even fondling, excesses we should guard against. We would recommend that parents not obsessively guard against seeing family members naked, but also that nudity not be flaunted in the family. Within those broad parameter is room for freedom of choice based on personal comfort levels.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Arial" charset="0"/>
                <a:ea typeface="+mn-ea"/>
                <a:cs typeface="Arial" charset="0"/>
              </a:rPr>
              <a:t>Curt and Dana found out that even three-year-olds know their genitals can be a source of physical pleasure. Children learn the location of their genitals just as they learn about other parts of their bodies. Infants experience touching or rubbing of their genitals as pleasurable; some children even develop patterns of deliberate self-stimulation (what we call masturbation in adolescents and adults) during the first year of their lives.</a:t>
            </a:r>
          </a:p>
          <a:p>
            <a:r>
              <a:rPr lang="en-US" sz="1200" kern="1200" dirty="0" smtClean="0">
                <a:solidFill>
                  <a:schemeClr val="tx1"/>
                </a:solidFill>
                <a:latin typeface="Arial" charset="0"/>
                <a:ea typeface="+mn-ea"/>
                <a:cs typeface="Arial" charset="0"/>
              </a:rPr>
              <a:t>The foundation for talking with our children about curiosity and sex play is an extension of our discussion in Chapter 5 on the goodness of our physical bodies and our sexuality. If our bodies are the result of a divine act of creation by God, then our capacity for sexual pleasure is a divine gift. Our task is to help our children see sexual pleasure as a gift. However, we have the potential to abuse that gift as a result of the Fall, so we also need to teach our kids to enjoy the gift in the way the Creator intended.</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Why So Young?</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Why talk to children about sexual pleasure at a relatively young age? Because your best chance of influencing their beliefs will come from being the one who will form the “bedrock” of their thinking about sexuality. We have already offered this as one of our major principles: First messages are the most potent. It is far more powerful to form a child’s view of sexuality from scratch than it is to correct the distortions the child will pick up in the world. Why wait until your child learns some distorted view of sexual pleasure on the school playground or from a pornographic video at some neighbor’s house? Why risk your child misunderstanding your views because all she hears from you is silence? Parents must lay the foundation. We should have the first say, when our influence is greatest and our children’s trust of us is highest.</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Designed for Pleasure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Our sexual organs are made for pleasure by God’s design. The clitoris of the woman is exquisitely sensitive and pleasurable, and it serves no known purpose other than to give the woman pleasure from her sexual relationship. By all indications, the pleasure afforded by our sexuality is a gift, pure and simple, from God! And this is how we should describe it to our children. But we should go further; we should describe it as a gift for which the gift-Giver has a purpose in mind.</a:t>
            </a:r>
          </a:p>
          <a:p>
            <a:r>
              <a:rPr lang="en-US" sz="1200" kern="1200" dirty="0" smtClean="0">
                <a:solidFill>
                  <a:schemeClr val="tx1"/>
                </a:solidFill>
                <a:latin typeface="Arial" charset="0"/>
                <a:ea typeface="+mn-ea"/>
                <a:cs typeface="Arial" charset="0"/>
              </a:rPr>
              <a:t>Cindy and Bill placed little three-year-old Steve in the tub with the warm water running vigorously out of the tap. They were chatting quietly, focusing on each other, when they began to hear squeals and saw Steve holding his penis under the running water and squealing with delight. Oblivious to his parents, Steve stepped back from the water, looked down at his penis with wonder, and then stepped back to the tap so that the water ran over his penis again, resulting in more squeals. Bill drew a deep breath, and then turned off the water and used this “teachable moment.”</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You were running the water over your penis.</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(Steve nods, unsure of how his dad is going to react.)</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I heard you laughing. Were you laughing because it felt so good?</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Yeah, it felt funny!</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It really does feel funny and good. Did you know that God made your penis that way, so that it could make you feel really good?</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He did?</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Yes, it’s true. And do you know why God did that? Because when you grow up and marry, God wants you to be able to share some wonderful fun with your wife and only your wife. God wanted to give you a way to love her and her a way to love you that is so special it will help to hold the two of you together like you are glued together! So every time you think about your penis feeling good, you can think of how God made it that way as a special gift to you to make you happy.</a:t>
            </a:r>
          </a:p>
          <a:p>
            <a:r>
              <a:rPr lang="en-US" sz="1200" kern="1200" dirty="0" smtClean="0">
                <a:solidFill>
                  <a:schemeClr val="tx1"/>
                </a:solidFill>
                <a:latin typeface="Arial" charset="0"/>
                <a:ea typeface="+mn-ea"/>
                <a:cs typeface="Arial" charset="0"/>
              </a:rPr>
              <a:t>It’s good for the child to discover that the genitals are made for pleasure. This gives the parent the opportunity to put that gift in its right perspective. God made and gave the gift, but He means for us to use it in a certain way. We agree with secular sex educators who warn parents that it can harm children to shame, criticize, or even punish them for discovering that their bodies are a source of pleasure. This can program doubts and negative reactions into the child’s earliest understandings of himself or herself. It’s one thing to teach manners; it’s another to punish a positive experiencing of sexual pleasure. But many of these secular experts go too far in celebrating the discovery of sexual pleasure by not properly establishing boundaries on sexual play and self-stimulation.</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Arial" charset="0"/>
                <a:ea typeface="+mn-ea"/>
                <a:cs typeface="Arial" charset="0"/>
              </a:rPr>
              <a:t>How should we respond when we find our dear little one playing doctor in the basement, or peeing together with four other little boys in a secluded spot in the backyard, or negotiating “show me yours and I’ll show you mine” in her bedroom with the child from next door?</a:t>
            </a:r>
          </a:p>
          <a:p>
            <a:r>
              <a:rPr lang="en-US" sz="1200" kern="1200" dirty="0" smtClean="0">
                <a:solidFill>
                  <a:schemeClr val="tx1"/>
                </a:solidFill>
                <a:latin typeface="Arial" charset="0"/>
                <a:ea typeface="+mn-ea"/>
                <a:cs typeface="Arial" charset="0"/>
              </a:rPr>
              <a:t>The single most important principle is to not exaggerate the importance of the incident, but instead to use it as a teaching opportunity about the privacy of your child’s body and what a blessed gift and miracle that body is. If you handle such an incident in a calm, positive, and reasonable fashion, it can be a constructive experience. If you overreact, you run the danger of instilling in your children a deep sense of guilt or the sense that sexual interests and feelings are bad, and of pushing them away from you when they have questions or concerns about sexuality. You also risk encouraging a misplaced curiosity about this forbidden and dark aspect of life.</a:t>
            </a:r>
          </a:p>
          <a:p>
            <a:r>
              <a:rPr lang="en-US" sz="1200" kern="1200" dirty="0" smtClean="0">
                <a:solidFill>
                  <a:schemeClr val="tx1"/>
                </a:solidFill>
                <a:latin typeface="Arial" charset="0"/>
                <a:ea typeface="+mn-ea"/>
                <a:cs typeface="Arial" charset="0"/>
              </a:rPr>
              <a:t>A healthy response to instances like those described above will incorporate the following elements:</a:t>
            </a:r>
          </a:p>
          <a:p>
            <a:r>
              <a:rPr lang="en-US" sz="1200" kern="1200" dirty="0" smtClean="0">
                <a:solidFill>
                  <a:schemeClr val="tx1"/>
                </a:solidFill>
                <a:latin typeface="Arial" charset="0"/>
                <a:ea typeface="+mn-ea"/>
                <a:cs typeface="Arial" charset="0"/>
              </a:rPr>
              <a:t>1. </a:t>
            </a:r>
            <a:r>
              <a:rPr lang="en-US" sz="1200" b="1" i="1" kern="1200" dirty="0" smtClean="0">
                <a:solidFill>
                  <a:schemeClr val="tx1"/>
                </a:solidFill>
                <a:latin typeface="Arial" charset="0"/>
                <a:ea typeface="+mn-ea"/>
                <a:cs typeface="Arial" charset="0"/>
              </a:rPr>
              <a:t>God’s gift is good.</a:t>
            </a:r>
            <a:r>
              <a:rPr lang="en-US" sz="1200" kern="1200" dirty="0" smtClean="0">
                <a:solidFill>
                  <a:schemeClr val="tx1"/>
                </a:solidFill>
                <a:latin typeface="Arial" charset="0"/>
                <a:ea typeface="+mn-ea"/>
                <a:cs typeface="Arial" charset="0"/>
              </a:rPr>
              <a:t> Reaffirm the goodness of the child’s body as God’s special creation and gift.</a:t>
            </a:r>
          </a:p>
          <a:p>
            <a:r>
              <a:rPr lang="en-US" sz="1200" kern="1200" dirty="0" smtClean="0">
                <a:solidFill>
                  <a:schemeClr val="tx1"/>
                </a:solidFill>
                <a:latin typeface="Arial" charset="0"/>
                <a:ea typeface="+mn-ea"/>
                <a:cs typeface="Arial" charset="0"/>
              </a:rPr>
              <a:t>2. </a:t>
            </a:r>
            <a:r>
              <a:rPr lang="en-US" sz="1200" b="1" i="1" kern="1200" dirty="0" smtClean="0">
                <a:solidFill>
                  <a:schemeClr val="tx1"/>
                </a:solidFill>
                <a:latin typeface="Arial" charset="0"/>
                <a:ea typeface="+mn-ea"/>
                <a:cs typeface="Arial" charset="0"/>
              </a:rPr>
              <a:t>God’s gift is private.</a:t>
            </a:r>
            <a:r>
              <a:rPr lang="en-US" sz="1200" kern="1200" dirty="0" smtClean="0">
                <a:solidFill>
                  <a:schemeClr val="tx1"/>
                </a:solidFill>
                <a:latin typeface="Arial" charset="0"/>
                <a:ea typeface="+mn-ea"/>
                <a:cs typeface="Arial" charset="0"/>
              </a:rPr>
              <a:t> Use the opportunity to teach the child that because of the special nature of God’s gift of sex, the body, especially her sexual organs, is meant to be private. God created sexual organs for a special purpose, and not for play toys with other kids! (See the discussion on privacy in Chapter 8.)</a:t>
            </a:r>
          </a:p>
          <a:p>
            <a:r>
              <a:rPr lang="en-US" sz="1200" kern="1200" dirty="0" smtClean="0">
                <a:solidFill>
                  <a:schemeClr val="tx1"/>
                </a:solidFill>
                <a:latin typeface="Arial" charset="0"/>
                <a:ea typeface="+mn-ea"/>
                <a:cs typeface="Arial" charset="0"/>
              </a:rPr>
              <a:t>3. </a:t>
            </a:r>
            <a:r>
              <a:rPr lang="en-US" sz="1200" b="1" i="1" kern="1200" dirty="0" smtClean="0">
                <a:solidFill>
                  <a:schemeClr val="tx1"/>
                </a:solidFill>
                <a:latin typeface="Arial" charset="0"/>
                <a:ea typeface="+mn-ea"/>
                <a:cs typeface="Arial" charset="0"/>
              </a:rPr>
              <a:t>Curiosity is good.</a:t>
            </a:r>
            <a:r>
              <a:rPr lang="en-US" sz="1200" kern="1200" dirty="0" smtClean="0">
                <a:solidFill>
                  <a:schemeClr val="tx1"/>
                </a:solidFill>
                <a:latin typeface="Arial" charset="0"/>
                <a:ea typeface="+mn-ea"/>
                <a:cs typeface="Arial" charset="0"/>
              </a:rPr>
              <a:t> Affirm the goodness of your child’s curiosity. We might say, “I understand exactly why you are interested in other people’s bodies and why they’re interested in yours. We all know inside that those parts are special, and we want to know about special things. It’s like wanting to unwrap a Christmas present before Christmas! It’s just natural to feel that way. And it’s also natural to want to know more about private things; it makes us feel grown up to know about private things.”</a:t>
            </a:r>
          </a:p>
          <a:p>
            <a:r>
              <a:rPr lang="en-US" sz="1200" kern="1200" dirty="0" smtClean="0">
                <a:solidFill>
                  <a:schemeClr val="tx1"/>
                </a:solidFill>
                <a:latin typeface="Arial" charset="0"/>
                <a:ea typeface="+mn-ea"/>
                <a:cs typeface="Arial" charset="0"/>
              </a:rPr>
              <a:t>4. </a:t>
            </a:r>
            <a:r>
              <a:rPr lang="en-US" sz="1200" b="1" i="1" kern="1200" dirty="0" smtClean="0">
                <a:solidFill>
                  <a:schemeClr val="tx1"/>
                </a:solidFill>
                <a:latin typeface="Arial" charset="0"/>
                <a:ea typeface="+mn-ea"/>
                <a:cs typeface="Arial" charset="0"/>
              </a:rPr>
              <a:t>Set boundaries.</a:t>
            </a:r>
            <a:r>
              <a:rPr lang="en-US" sz="1200" kern="1200" dirty="0" smtClean="0">
                <a:solidFill>
                  <a:schemeClr val="tx1"/>
                </a:solidFill>
                <a:latin typeface="Arial" charset="0"/>
                <a:ea typeface="+mn-ea"/>
                <a:cs typeface="Arial" charset="0"/>
              </a:rPr>
              <a:t> Set clear boundaries and expectations. To continue the hypothetical monologue above, “But even though it is a fine thing to be curious, I don’t want you to show your penis (vagina, privates) to other kids. And I don’t want you to ask to see theirs. If you keep those parts of you private and special, it will help you to always feel that God made you in an especially wonderful way.”</a:t>
            </a:r>
          </a:p>
          <a:p>
            <a:r>
              <a:rPr lang="en-US" sz="1200" kern="1200" dirty="0" smtClean="0">
                <a:solidFill>
                  <a:schemeClr val="tx1"/>
                </a:solidFill>
                <a:latin typeface="Arial" charset="0"/>
                <a:ea typeface="+mn-ea"/>
                <a:cs typeface="Arial" charset="0"/>
              </a:rPr>
              <a:t>Such a parental response should lay the groundwork for children to handle themselves properly. Should sex play reoccur, repeat the above admonitions but add a concrete punishment such as a time out or loss of a privilege for disobeying your directions. Be careful in such times to punish for disobedience of the parent. Don’t slip over into punishing the child for sexual curiosity, or worse yet for some sort of “perversion.”</a:t>
            </a:r>
          </a:p>
          <a:p>
            <a:r>
              <a:rPr lang="en-US" sz="1200" kern="1200" dirty="0" smtClean="0">
                <a:solidFill>
                  <a:schemeClr val="tx1"/>
                </a:solidFill>
                <a:latin typeface="Arial" charset="0"/>
                <a:ea typeface="+mn-ea"/>
                <a:cs typeface="Arial" charset="0"/>
              </a:rPr>
              <a:t>Some sex play will be with children of the same sex. This is quite natural, and parents should not be inordinately concerned about this. Children naturally have as much curiosity about their own gender as the other. Children wonder if other kids look like they do. Same-gender sex play should only be a concern if it becomes a recurrent pattern. We will discuss how to handle this in the next chapter.</a:t>
            </a:r>
          </a:p>
          <a:p>
            <a:r>
              <a:rPr lang="en-US" sz="1200" kern="1200" dirty="0" smtClean="0">
                <a:solidFill>
                  <a:schemeClr val="tx1"/>
                </a:solidFill>
                <a:latin typeface="Arial" charset="0"/>
                <a:ea typeface="+mn-ea"/>
                <a:cs typeface="Arial" charset="0"/>
              </a:rPr>
              <a:t>One final word on this matter: When parents do overreact to kids in this area, it’s because they assume that the kids have the same sexual motives as adults—lust, adult sexual desire, and so forth. Except for sexually abused or traumatized children, this is not likely to be the case. We must not attribute adult sexual motives to our kids’ sexual curiosity and sex play, nor to their self-touching.</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Arial" charset="0"/>
                <a:ea typeface="+mn-ea"/>
                <a:cs typeface="Arial" charset="0"/>
              </a:rPr>
              <a:t>As you may perceive already, we do not feel that occasional self-touching by children is a problem morally or psychologically. Morally, all of the typical concerns about adult masturbation simply seem to not apply to young kids. Children do not lust, as we understand it for adults, and they are not “programming their minds” with destructive fantasies (we will deal with moral concerns about masturbation in Chapter 16). Children need to understand that their sexual organs are a marvelous creation and gift, that they are capable of giving pleasure by God’s design, and that it is good for them to be aware of their own sexuality and comfortable with themselves.</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Inappropriate Time and Place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Sometimes the child’s self-touching can occur at an inappropriate time or place. This gives the parent the opportunity to teach the child manners and discretion. A gentle but firm instruction in manners—“Honey, please don’t rub your penis through your pants when you are around other people. Your penis is a very private part of you and other people can feel very uncomfortable if you do that”—is probably you need to say to most children in this situation.</a:t>
            </a:r>
          </a:p>
          <a:p>
            <a:r>
              <a:rPr lang="en-US" sz="1200" kern="1200" dirty="0" smtClean="0">
                <a:solidFill>
                  <a:schemeClr val="tx1"/>
                </a:solidFill>
                <a:latin typeface="Arial" charset="0"/>
                <a:ea typeface="+mn-ea"/>
                <a:cs typeface="Arial" charset="0"/>
              </a:rPr>
              <a:t>But some children can move toward too much self-stimulation or inappropriate self-stimulation. For instance, one couple we know had an eighteen-month-old daughter who they had always thought of as very active and a “</a:t>
            </a:r>
            <a:r>
              <a:rPr lang="en-US" sz="1200" kern="1200" dirty="0" err="1" smtClean="0">
                <a:solidFill>
                  <a:schemeClr val="tx1"/>
                </a:solidFill>
                <a:latin typeface="Arial" charset="0"/>
                <a:ea typeface="+mn-ea"/>
                <a:cs typeface="Arial" charset="0"/>
              </a:rPr>
              <a:t>wiggleworm</a:t>
            </a:r>
            <a:r>
              <a:rPr lang="en-US" sz="1200" kern="1200" dirty="0" smtClean="0">
                <a:solidFill>
                  <a:schemeClr val="tx1"/>
                </a:solidFill>
                <a:latin typeface="Arial" charset="0"/>
                <a:ea typeface="+mn-ea"/>
                <a:cs typeface="Arial" charset="0"/>
              </a:rPr>
              <a:t>.” In one of Stan’s classes on sexuality, the father began to realize that she was wiggling with a purpose. The parents were in the habit of carrying her on their hip, one arm supporting her bottom, with her legs on either side of the parent’s body, so that her vulva was resting on their hips in such a way that a little wiggling produced pleasurable stimulation of the clitoris for her. When they held her in this way, she immediately began to wiggle. They began to notice that she was also now reaching her hand down into her diaper to stimulate herself. And of course, they asked with some embarrassment, “What do we do?” Other older children can display similar inappropriate behavior in touching themselves publicly or by announcing their touching to others.</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Compensation for Neglect</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Self-stimulation for children is unlikely to be a problem. But it can become a problem in certain circumstances: under conditions of prolonged boredom and absence of adequate intellectual or activity stimulation, under conditions of emotional neglect or deprivation, and perhaps as an attention-getting manipulation. Children in families where resources are low and boredom common might move in the direction of masturbating to relieve boredom.</a:t>
            </a:r>
          </a:p>
          <a:p>
            <a:r>
              <a:rPr lang="en-US" sz="1200" kern="1200" dirty="0" smtClean="0">
                <a:solidFill>
                  <a:schemeClr val="tx1"/>
                </a:solidFill>
                <a:latin typeface="Arial" charset="0"/>
                <a:ea typeface="+mn-ea"/>
                <a:cs typeface="Arial" charset="0"/>
              </a:rPr>
              <a:t>One of the truly compulsive masturbators whom Stan has counseled masturbated on average four to six times per day well into his adulthood. He had begun this pattern in adolescence. Here the real problem was not his sexuality per se; rather, he used the masturbation like a drug to cover up or compensate for the deep emotional anguish he felt because of the horrible abuse and neglect he had suffered as a child. A child who masturbates to compensate for neglect is a concern, but this problem does not occur that frequently, and is definitely not likely to occur in the family of a parent concerned enough to be reading books on parenting in the area of sexuality!</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Seeking Attention</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Finally, a child can engage in self- stimulation because of the reaction it engenders in his parents. It may be a great way of getting attention or getting a highly emotional reaction from the parents. This is one more reason for parents not to overreact in this area. If the child’s basic emotional needs for relatedness and significance are being met, and if his or her world is sufficiently interesting and engaging, then any interest in self- stimulation is most likely to simply be a passing one that needs no intervention from the parent other than making sure family standards of politeness and consideration for others are maintained. This is exactly what we told the parents of the eighteen-month-old who was self-stimulating. They simply changed the customary way they held the little girl; made sure she had other engaging things to do, including getting her into several play groups with other children; gently instructed her in manners; and after several months her self-stimulation simply diminished. She is now a healthy and well-adjusted adult.</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Arial" charset="0"/>
                <a:ea typeface="+mn-ea"/>
                <a:cs typeface="Arial" charset="0"/>
              </a:rPr>
              <a:t>HANDLING “DIRTY” LANGUAGE</a:t>
            </a:r>
          </a:p>
          <a:p>
            <a:r>
              <a:rPr lang="en-US" sz="1200" kern="1200" dirty="0" smtClean="0">
                <a:solidFill>
                  <a:schemeClr val="tx1"/>
                </a:solidFill>
                <a:latin typeface="Arial" charset="0"/>
                <a:ea typeface="+mn-ea"/>
                <a:cs typeface="Arial" charset="0"/>
              </a:rPr>
              <a:t>We need to distinguish between technical or proper terms, acceptable slang, and unacceptable or “dirty” language. Not everyone grows up learning technical terms like penis or vulva. And what we regard as dirty language depends upon what we have been exposed to. Some people grow up more comfortable using the terms dick or peter instead of penis; boner or hard-on instead of erection; boobs instead of breasts, and so forth. But a lot of slang is clearly crude or even predatory in its implications.</a:t>
            </a:r>
          </a:p>
          <a:p>
            <a:r>
              <a:rPr lang="en-US" sz="1200" kern="1200" dirty="0" smtClean="0">
                <a:solidFill>
                  <a:schemeClr val="tx1"/>
                </a:solidFill>
                <a:latin typeface="Arial" charset="0"/>
                <a:ea typeface="+mn-ea"/>
                <a:cs typeface="Arial" charset="0"/>
              </a:rPr>
              <a:t>There is no divine blessing on certain words rather than others, but clearly we want our children to learn language that does not carry baggage that might deceive or mislead them. And not all of the polite slang is helpful to our Christian cause; we are particularly averse to using the slang term “making love” as a synonym for having sexual intercourse, because by our moral standards a couple is not really making love unless the intercourse occurs in marriage. So in response to a TV program or movie that describes two single people “making love,” we are likely to remark to our kids, “They did not make love; maybe they made lust when they had sex, maybe they expressed affection, but they did not make love because real love unites people and is rooted in lifelong commitment.” Our point here is that not all slang is unacceptable; parents must make their own decisions.</a:t>
            </a:r>
          </a:p>
          <a:p>
            <a:r>
              <a:rPr lang="en-US" sz="1200" kern="1200" dirty="0" smtClean="0">
                <a:solidFill>
                  <a:schemeClr val="tx1"/>
                </a:solidFill>
                <a:latin typeface="Arial" charset="0"/>
                <a:ea typeface="+mn-ea"/>
                <a:cs typeface="Arial" charset="0"/>
              </a:rPr>
              <a:t>Children may bring home slang out of genuine confusion, wanting to know what a term means. They may also bring it home to test your ability as a parent to discuss hot issues, to be understanding and levelheaded. In either case, the best strategy is to treat the whole issue in a very matter-of-fact manner. Above all, the parent should never punish or scold the child for asking about the meaning of slang or for using inappropriate slang the first time.</a:t>
            </a:r>
          </a:p>
          <a:p>
            <a:r>
              <a:rPr lang="en-US" sz="1200" kern="1200" dirty="0" smtClean="0">
                <a:solidFill>
                  <a:schemeClr val="tx1"/>
                </a:solidFill>
                <a:latin typeface="Arial" charset="0"/>
                <a:ea typeface="+mn-ea"/>
                <a:cs typeface="Arial" charset="0"/>
              </a:rPr>
              <a:t>At the dinner table:</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(finishing a story) So then Jimmy said, “And forget ever playing with my toys, ever!” What a prick he is!</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(recovering from shock) Why did you call him a prick? What do you mean?</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Well, that’s what Jason calls everyone he’s mad at. I don’t know what it means.</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Well, prick is sort of an ugly word for a man’s penis. I would rather that you not call people by words like that, because God made your penis and all men’s penises to be a wonderful gift. He didn’t make them something nasty. So please don’t call him a prick, or a penis for that matter. I would rather you not call Jimmy anything like “jerk” or “stupid” either. If he behaves poorly, tell the truth: he was rude or selfish or even acted like a bozo.</a:t>
            </a:r>
          </a:p>
          <a:p>
            <a:r>
              <a:rPr lang="en-US" sz="1200" kern="1200" dirty="0" smtClean="0">
                <a:solidFill>
                  <a:schemeClr val="tx1"/>
                </a:solidFill>
                <a:latin typeface="Arial" charset="0"/>
                <a:ea typeface="+mn-ea"/>
                <a:cs typeface="Arial" charset="0"/>
              </a:rPr>
              <a:t>Again, at the dinner table:</a:t>
            </a:r>
          </a:p>
          <a:p>
            <a:r>
              <a:rPr lang="en-US" sz="1200" b="1" kern="1200" dirty="0" smtClean="0">
                <a:solidFill>
                  <a:schemeClr val="tx1"/>
                </a:solidFill>
                <a:latin typeface="Arial" charset="0"/>
                <a:ea typeface="+mn-ea"/>
                <a:cs typeface="Arial" charset="0"/>
              </a:rPr>
              <a:t>CHILD:</a:t>
            </a:r>
            <a:r>
              <a:rPr lang="en-US" sz="1200" kern="1200" dirty="0" smtClean="0">
                <a:solidFill>
                  <a:schemeClr val="tx1"/>
                </a:solidFill>
                <a:latin typeface="Arial" charset="0"/>
                <a:ea typeface="+mn-ea"/>
                <a:cs typeface="Arial" charset="0"/>
              </a:rPr>
              <a:t> Mom, what is ”f***”? Cathy said “f*** you” to me.</a:t>
            </a:r>
          </a:p>
          <a:p>
            <a:r>
              <a:rPr lang="en-US" sz="1200" b="1" kern="1200" dirty="0" smtClean="0">
                <a:solidFill>
                  <a:schemeClr val="tx1"/>
                </a:solidFill>
                <a:latin typeface="Arial" charset="0"/>
                <a:ea typeface="+mn-ea"/>
                <a:cs typeface="Arial" charset="0"/>
              </a:rPr>
              <a:t>PARENT:</a:t>
            </a:r>
            <a:r>
              <a:rPr lang="en-US" sz="1200" kern="1200" dirty="0" smtClean="0">
                <a:solidFill>
                  <a:schemeClr val="tx1"/>
                </a:solidFill>
                <a:latin typeface="Arial" charset="0"/>
                <a:ea typeface="+mn-ea"/>
                <a:cs typeface="Arial" charset="0"/>
              </a:rPr>
              <a:t> I’m very glad you asked me. F*** means to have sex. Remember how we talked about sexual intercourse being when a man’s penis goes in a woman’s vagina, how God made this as a gift for married people, and how God wants you and me to do that only with the person we are married to? But, Lindsey, most people use the word f*** as a dirty word. That’s the way Cathy meant it. She probably meant “I’m mad at you so I’m going to say something dirty to you.” And that is sad, because she took God’s beautiful gift of sex and pretended it was something ugly. I don’t think that makes God happy. So would you please not use that word?</a:t>
            </a:r>
          </a:p>
          <a:p>
            <a:r>
              <a:rPr lang="en-US" sz="1200" kern="1200" dirty="0" smtClean="0">
                <a:solidFill>
                  <a:schemeClr val="tx1"/>
                </a:solidFill>
                <a:latin typeface="Arial" charset="0"/>
                <a:ea typeface="+mn-ea"/>
                <a:cs typeface="Arial" charset="0"/>
              </a:rPr>
              <a:t>You need to settle in your own mind what you believe to be the proper terms for sexual anatomy and what slang terms are acceptable. Then set standards for what kinds of language you will and will not allow in your home. Handle improper language in a calm, matter-of-fact way when it first occurs, with no punishment for bringing such terms into the home. Rather, welcome the opportunity to instruct your children and thank God that they can talk to you about these issues. Only when your child uses foul language after you have informed him or her of its unacceptability should you implement discipline for such behavior.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6BDA6-06EC-462B-B273-1DD293494F21}" type="slidenum">
              <a:rPr lang="en-US"/>
              <a:pPr/>
              <a:t>7</a:t>
            </a:fld>
            <a:endParaRPr lang="en-US"/>
          </a:p>
        </p:txBody>
      </p:sp>
      <p:sp>
        <p:nvSpPr>
          <p:cNvPr id="432130" name="Rectangle 2"/>
          <p:cNvSpPr>
            <a:spLocks noGrp="1" noRot="1" noChangeAspect="1" noChangeArrowheads="1" noTextEdit="1"/>
          </p:cNvSpPr>
          <p:nvPr>
            <p:ph type="sldImg"/>
          </p:nvPr>
        </p:nvSpPr>
        <p:spPr>
          <a:xfrm>
            <a:off x="-15875" y="0"/>
            <a:ext cx="2317750" cy="1738313"/>
          </a:xfrm>
          <a:ln/>
        </p:spPr>
      </p:sp>
      <p:sp>
        <p:nvSpPr>
          <p:cNvPr id="432131" name="Rectangle 3"/>
          <p:cNvSpPr>
            <a:spLocks noGrp="1" noChangeArrowheads="1"/>
          </p:cNvSpPr>
          <p:nvPr>
            <p:ph type="body" idx="1"/>
          </p:nvPr>
        </p:nvSpPr>
        <p:spPr/>
        <p:txBody>
          <a:bodyPr/>
          <a:lstStyle/>
          <a:p>
            <a:r>
              <a:rPr lang="en-US"/>
              <a:t>Our goal is to prepare them to become the kinds of adults who can have deep and meaningful marriages filled with spiritual, sexual, and emotional intimacy, and who can have loving and deep family relationships and friendships. Sex as God intended it is the giving over of the astonishing gift of our very selves to another in marital union. Sex education is about preparing our children for giving this gift rightly; preparing them to be able to love and trust and believe enough to commit their whole selves and their whole futures to another. When we do this, we also protect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1737519"/>
            <a:ext cx="6858000" cy="7528720"/>
          </a:xfrm>
        </p:spPr>
        <p:txBody>
          <a:bodyPr>
            <a:normAutofit fontScale="77500" lnSpcReduction="20000"/>
          </a:bodyPr>
          <a:lstStyle/>
          <a:p>
            <a:r>
              <a:rPr lang="en-US" b="1" dirty="0" smtClean="0"/>
              <a:t>Physical Beings</a:t>
            </a:r>
            <a:endParaRPr lang="en-US" dirty="0" smtClean="0"/>
          </a:p>
          <a:p>
            <a:r>
              <a:rPr lang="en-US" dirty="0" smtClean="0"/>
              <a:t>First, we are physical beings by God’s perfect design. God could have made the first human pair in some other way or out of some other material, but he made us physical bodies. Many Christians think that “the real me” is an immaterial soul planted within a mere physical shell, but this is not the Christian view. Genesis 2:7-8 says, “the Lord God formed the man from the dust of the ground and breathed into his nostrils the breath of life, and the man became a living being.” “Living being” literally means “soul,” so this verse means that when God breathed life into the earthly body of Adam, the whole person of Adam, including his body, became a soul. Adam’s body was an indispensable and good part of who he was. We do not just have bodies; we are bodies.</a:t>
            </a:r>
          </a:p>
          <a:p>
            <a:r>
              <a:rPr lang="en-US" dirty="0" smtClean="0"/>
              <a:t>Three great Christian doctrines support positive attitudes about our bodies. The first is the doctrine of Creation. The second is the doctrine of the Incarnation, which teaches that Christ, the perfect Son of God, became flesh. “Since the children have flesh and blood, he too shared in their humanity” (Hebrews 2:14; also John 1:14). If having a physical body were inherently bad, how could perfect holiness have taken on a body? Third, the doctrine of our coming Resurrection teaches that we will live as bodies, perfected bodies, forever (1 Corinthians 15:35-44, 53-54; see also Philippians 3:20-21). </a:t>
            </a:r>
          </a:p>
          <a:p>
            <a:r>
              <a:rPr lang="en-US" dirty="0" smtClean="0"/>
              <a:t>Many Christians have a vague sense that their bodies are somehow bad or deficient. This seems to be a leftover of older Bible translations that warn us about the “flesh” being the enemy of the “spirit” (Romans 8:6) and warn us against the “deeds of the flesh” (Galatians 5:19-21). Biblical scholars now recognize that it is not the body that is the enemy, but rather our tendency to rebel against God. Thus, they are increasingly translating this term as “sinful nature” rather than “flesh.” The sinful self is the whole person or any part of the person—body, mind, soul, emotions, spirit, will, heart—that is in rebellion against God. The spiritual self is the whole person or any part of the person—body, mind, soul, emotions, spirit, will, heart—that is submitted to God for His cleansing and direction and enabling. And thus the body really is a gift from God on a par with all other parts of the person.</a:t>
            </a:r>
          </a:p>
          <a:p>
            <a:r>
              <a:rPr lang="en-US" b="1" dirty="0" smtClean="0"/>
              <a:t> </a:t>
            </a:r>
            <a:endParaRPr lang="en-US" dirty="0" smtClean="0"/>
          </a:p>
          <a:p>
            <a:r>
              <a:rPr lang="en-US" b="1" dirty="0" smtClean="0"/>
              <a:t>Sexual Beings</a:t>
            </a:r>
            <a:endParaRPr lang="en-US" dirty="0" smtClean="0"/>
          </a:p>
          <a:p>
            <a:r>
              <a:rPr lang="en-US" dirty="0" smtClean="0"/>
              <a:t>Second, Creation teaches us that our existence as specifically sexual beings, male and female, is good. “Male and female He created them” (Genesis 1:27), and then God declared it “very good” (vs. 31). Scripture mentions at least four basic purposes of our sexuality: procreation, union, pleasure and gratification, and instruction. </a:t>
            </a:r>
          </a:p>
          <a:p>
            <a:r>
              <a:rPr lang="en-US" b="1" i="1" dirty="0" smtClean="0"/>
              <a:t>Procreation.</a:t>
            </a:r>
            <a:r>
              <a:rPr lang="en-US" dirty="0" smtClean="0"/>
              <a:t> In Genesis 1:28, God blesses His precious creations by urging them to beget children. This truth forms the foundation for the positive Christian view of family as a fundamental unit of God’s blessing. God made families!</a:t>
            </a:r>
          </a:p>
          <a:p>
            <a:r>
              <a:rPr lang="en-US" b="1" i="1" dirty="0" smtClean="0"/>
              <a:t>Union.</a:t>
            </a:r>
            <a:r>
              <a:rPr lang="en-US" dirty="0" smtClean="0"/>
              <a:t> Genesis 2:24 points to the uniting power of sexual intercourse. Jesus makes this teaching the foundation of his instruction on marriage and divorce in Mark 10 and Matthew 19. The apostle Paul in 1 Corinthians 6:12-20 teaches explicitly that even casual sexual union such as visiting a prostitute results in the uniting of two strangers in some mysterious way. What is the meaning of the uniting of two persons in marriage? What does it mean for two individuals to become one flesh? Sadly but happily, this is and will remain a great mystery.</a:t>
            </a:r>
          </a:p>
          <a:p>
            <a:r>
              <a:rPr lang="en-US" b="1" i="1" dirty="0" smtClean="0"/>
              <a:t>Physical gratification and pleasure</a:t>
            </a:r>
            <a:r>
              <a:rPr lang="en-US" i="1" dirty="0" smtClean="0"/>
              <a:t>.</a:t>
            </a:r>
            <a:r>
              <a:rPr lang="en-US" dirty="0" smtClean="0"/>
              <a:t> In 1 Corinthians 7:1-9, the apostle Paul speaks in the most matter-of-fact way about sexual need and the obligation of spouses to meet each other’s needs. He speaks of the problem of burning with passion, and how the physical pleasures of sex in marriage take care of those needs. The Bible speaks poetically of the beauty of physical love: “May your fountain be blessed, and may you rejoice in the wife of your youth. A loving doe, a graceful deer—may her breasts satisfy you always, may you ever be captivated by her love” (Proverbs 5:18-19). And of course the Song of Solomon speaks powerfully of the delights of romantic love and physical rapture. God does not shy away from acknowledging the basic truth that sex feels great because God made it that way.</a:t>
            </a:r>
          </a:p>
          <a:p>
            <a:r>
              <a:rPr lang="en-US" b="1" i="1" dirty="0" smtClean="0"/>
              <a:t>Instruction.</a:t>
            </a:r>
            <a:r>
              <a:rPr lang="en-US" dirty="0" smtClean="0"/>
              <a:t> We believe that God means to instruct us about His truth through our sexuality. Romans 1:20 speaks of aspects of God’s divine nature being clearly seen in what He has made. In being made men and women who inevitably feel the urge for union with another whom we love, we learn experientially that we are incomplete in ourselves and that we need union with “The Other” to be truly ourselves. No marriage, no matter how wonderful, ever fully satisfies our need for completion, but through our sexuality, we are directed out beyond ourselves for that completion. And good Christian marriages in turn teach the world about God’s love for His people by serving as earthly models of this heavenly truth (Ephesians 5:25-33). </a:t>
            </a:r>
          </a:p>
          <a:p>
            <a:r>
              <a:rPr lang="en-US" dirty="0" smtClean="0"/>
              <a:t> </a:t>
            </a:r>
          </a:p>
          <a:p>
            <a:r>
              <a:rPr lang="en-US" b="1" dirty="0" smtClean="0"/>
              <a:t>Relational Beings</a:t>
            </a:r>
            <a:endParaRPr lang="en-US" dirty="0" smtClean="0"/>
          </a:p>
          <a:p>
            <a:r>
              <a:rPr lang="en-US" dirty="0" smtClean="0"/>
              <a:t>Based on being physical, sexual beings, we are necessarily relational beings. “It is not good for the man to be alone” (Genesis 2:18). We are made to love. In some mysterious way, we mirror God’s capacity to be one and at the same time three (the doctrine of the Trinity) in our capacity to be separate people and yet united in marriage. In fact, when we combine the creational declaration that “a man will leave his father and mother and be united to his wife, and they will become one flesh” (Genesis 2:24) with the promise of Jesus that “where two or three come together in my name, there I am with them” (Matthew 18:20; see also the discussion of abiding in Christ in John 15), we find a wonderful parallel—in Christian marriage, three (husband, wife, Christ) become one. In some mysterious way, the glue for this blessed union is the husband and wife’s sexual union. Sexuality in general (including our distinction as male and female, and our inclination to love and feel sexual longing) and sexual intercourse in particular were made good by God for His purposes and our good.</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While many conservative Christians need to be reminded of a Creation foundation for our view of sexuality, we do not typically need to be reminded about the effects of the Fall. Adam and Eve rebelled against God, and their shame over their nakedness was the first and most immediate effect of the Fall from grace. Even though there was nothing wrong with their physical nakedness, they could not bear the vulnerability of nakedness before God or each other. Shame remains part of our fallen human heritage. Beyond shame over what we have done, we feel shame at what we are. </a:t>
            </a:r>
          </a:p>
          <a:p>
            <a:r>
              <a:rPr lang="en-US" sz="1200" kern="1200" dirty="0" smtClean="0">
                <a:solidFill>
                  <a:schemeClr val="tx1"/>
                </a:solidFill>
                <a:latin typeface="Arial" charset="0"/>
                <a:ea typeface="+mn-ea"/>
                <a:cs typeface="Arial" charset="0"/>
              </a:rPr>
              <a:t>Immediately after Adam and Eve sinned, God told them that power struggles between the two of them—and between women and men forever—would be one of the legacies of their choices (Genesis 3). The Fall brought the distortions of selfishness and pride into our sexual lives. Disease, pain in childbirth, and death also all entered the world and our sexual relationships. We became people who could worship sex like an idol. We became capable of treating people like objects to be used for our selfish gratification. The motives of rebellion against God—greed, insecurity, anger, possessiveness, and more—became part of our experience, including our sexual experience. And we became capable of becoming enslaved to our lusts. </a:t>
            </a:r>
          </a:p>
          <a:p>
            <a:r>
              <a:rPr lang="en-US" sz="1200" kern="1200" dirty="0" smtClean="0">
                <a:solidFill>
                  <a:schemeClr val="tx1"/>
                </a:solidFill>
                <a:latin typeface="Arial" charset="0"/>
                <a:ea typeface="+mn-ea"/>
                <a:cs typeface="Arial" charset="0"/>
              </a:rPr>
              <a:t>We are more than just physical, sexual, relational beings; we are also sinful beings. Truly our depravity is total. Our whole nature, including our sexual nature, is polluted by sin. Because we are broken, it was necessary that God reach down to save us or we would be lost forever.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God began his work of redemption by revealing to His people His will or rules for their lives. God gave these commands and decrees to us for our own good (Deuteronomy 10:13). These rules accomplished two things. First, in our blindness, these commands showed people how they could honor God and live good lives. Without these rules for living, we would be blind slaves to our own sinful appetites, and human culture would be in chaos. Second, God’s rules diagnose our sinfulness by offering an objective measure that shows us that our lives are out of kilter.</a:t>
            </a:r>
          </a:p>
          <a:p>
            <a:r>
              <a:rPr lang="en-US" sz="1200" kern="1200" dirty="0" smtClean="0">
                <a:solidFill>
                  <a:schemeClr val="tx1"/>
                </a:solidFill>
                <a:latin typeface="Arial" charset="0"/>
                <a:ea typeface="+mn-ea"/>
                <a:cs typeface="Arial" charset="0"/>
              </a:rPr>
              <a:t>Then God offered His own dear Son to die and conquer death for the forgiveness of our sins. Life in Christ through the forgiveness of our sins is the starting point for eradicating the effects of sin. This includes our sexuality. We are to sanctify our sexuality, to make it pure and clean, first by receiving forgiveness for what we have done wrong (1 Timothy 4:1-5). We are to reclaim the good gift of our sexuality with thanksgiving. And then we are to dedicate our lives, with the help of the Holy Spirit, to becoming more </a:t>
            </a:r>
            <a:r>
              <a:rPr lang="en-US" sz="1200" kern="1200" dirty="0" err="1" smtClean="0">
                <a:solidFill>
                  <a:schemeClr val="tx1"/>
                </a:solidFill>
                <a:latin typeface="Arial" charset="0"/>
                <a:ea typeface="+mn-ea"/>
                <a:cs typeface="Arial" charset="0"/>
              </a:rPr>
              <a:t>Christlike</a:t>
            </a:r>
            <a:r>
              <a:rPr lang="en-US" sz="1200" kern="1200" dirty="0" smtClean="0">
                <a:solidFill>
                  <a:schemeClr val="tx1"/>
                </a:solidFill>
                <a:latin typeface="Arial" charset="0"/>
                <a:ea typeface="+mn-ea"/>
                <a:cs typeface="Arial" charset="0"/>
              </a:rPr>
              <a:t>, to becoming more of the person God means us to be. And that includes the sexual dimension of each of us—we are to discover and shape our sexuality in the manner God intends for us. We are to accept and delight in the gift of our sexual natures. A major part of this book is dedicated to enabling us as parents to help our children be the sexual persons God means them to be.</a:t>
            </a:r>
          </a:p>
          <a:p>
            <a:r>
              <a:rPr lang="en-US" sz="1200" kern="1200" dirty="0" smtClean="0">
                <a:solidFill>
                  <a:schemeClr val="tx1"/>
                </a:solidFill>
                <a:latin typeface="Arial" charset="0"/>
                <a:ea typeface="+mn-ea"/>
                <a:cs typeface="Arial" charset="0"/>
              </a:rPr>
              <a:t>This work of redemption requires two-fold action on our part: turning away from sin and turning our lives over to God. We are to “flee from sexual immorality” (1 Corinthians 6:18), but also to recognize that our bodies are the “temple of the Holy Spirit.” We are to “Therefore honor God with your body” (vss. 19-20). God wants us to offer our sexuality to Him for His redemptive work.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God will ultimately bring an end to life as we know it and move His dear children into the next and final stage of life. We will live in glorious and perfect fellowship with God, His angels, and with all of the saints who have ever lived. This life now is a preparation for what is to come later. This makes an enormous difference in how we live our lives now. </a:t>
            </a:r>
          </a:p>
          <a:p>
            <a:r>
              <a:rPr lang="en-US" sz="1200" kern="1200" dirty="0" smtClean="0">
                <a:solidFill>
                  <a:schemeClr val="tx1"/>
                </a:solidFill>
                <a:latin typeface="Arial" charset="0"/>
                <a:ea typeface="+mn-ea"/>
                <a:cs typeface="Arial" charset="0"/>
              </a:rPr>
              <a:t>First, this lets us know that we will never fully understand all of our lives here and now. Adults know what it is like to understand a broader context that our little children cannot. We have held them screaming while a doctor gives them the shot that makes them well; we have held them tight to prevent them from chasing a ball into a busy street. They did not know why we did what we did; but we knew. Thankfully, much of God’s will makes sense to us because He has revealed His truth in the Bible and placed the Holy Spirit in our hearts. Not all of it makes sense now, but it will. As the old song says, “We’ll understand it all by and by.” For now, we trust.</a:t>
            </a:r>
          </a:p>
          <a:p>
            <a:r>
              <a:rPr lang="en-US" sz="1200" kern="1200" dirty="0" smtClean="0">
                <a:solidFill>
                  <a:schemeClr val="tx1"/>
                </a:solidFill>
                <a:latin typeface="Arial" charset="0"/>
                <a:ea typeface="+mn-ea"/>
                <a:cs typeface="Arial" charset="0"/>
              </a:rPr>
              <a:t>Second, this teaches and encourages us to live in hope. Someday, all of our suffering and difficulty will be over. The apostle Paul said, “I consider that our present sufferings are not worth comparing with the glory that will be revealed in us. … For in this hope we were saved. But hope that is seen is no hope at all. Who hopes for what he already has?” (Romans 8:18, 24). Does obedience to God hurt sometimes? Does it cause us to deny ourselves what seems immediately gratifying? Of course. But this is small change in comparison to the treasure that God offers us for eternity. And so in hope we live and teach our children to live.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Arial" charset="0"/>
                <a:ea typeface="+mn-ea"/>
                <a:cs typeface="Arial" charset="0"/>
              </a:rPr>
              <a:t>“You Are Loved”</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The foundation of all sex education is enabling your child to give and receive love. At the heart of Christian theology is the notion that our God is a relational God who loves, and who imparted into His creation the capacity to love and be loved: “For God so loved the world …” (John 3:16); “God is love” (1 John 4:16). Deuteronomy 6 suggests that the heart of Christian parenting is to create a family environment where the truth of the Christian faith will be incarnated, lived out, made substantial and real, in such a way that our children will find it natural to believe the gospel and live it.</a:t>
            </a:r>
          </a:p>
          <a:p>
            <a:r>
              <a:rPr lang="en-US" sz="1200" b="1" i="1" kern="1200" dirty="0" smtClean="0">
                <a:solidFill>
                  <a:schemeClr val="tx1"/>
                </a:solidFill>
                <a:latin typeface="Arial" charset="0"/>
                <a:ea typeface="+mn-ea"/>
                <a:cs typeface="Arial" charset="0"/>
              </a:rPr>
              <a:t>The loving parent.</a:t>
            </a:r>
            <a:r>
              <a:rPr lang="en-US" sz="1200" kern="1200" dirty="0" smtClean="0">
                <a:solidFill>
                  <a:schemeClr val="tx1"/>
                </a:solidFill>
                <a:latin typeface="Arial" charset="0"/>
                <a:ea typeface="+mn-ea"/>
                <a:cs typeface="Arial" charset="0"/>
              </a:rPr>
              <a:t> Which is more convincing in teaching children that God loves them? The distant, rigid, unemotional parent who forces a child to memorize “God is love” and other Bible verses while rarely embracing the child? Or the loving parent who shares with a child the joys of God’s love while holding and hugging that child, thus embodying God’s love in a vivid way? A counselee of Stan’s struggled with an obsessive preoccupation with sex but had a poor sexual relationship with his wife. He described his family like this: “It was a Christian home all right. We had Bible verses and ‘God’s rules’ and hymns shoved down our throats at all hours. And through it all, I always knew that it wasn’t me that mattered; it was the rules. I had to perform to meet up to the expectations, but no one cared about me. As long as I knew verses and was a ‘good boy’ I got approval. But neither my father nor my mother really cared about me; they never wanted to know what I thought after I spouted off a verse. If I expressed a doubt or asked a question, I was a ‘bad boy’ who had to get back in line. I never knew love. They wanted my performance, but not me.”</a:t>
            </a:r>
          </a:p>
          <a:p>
            <a:r>
              <a:rPr lang="en-US" sz="1200" b="1" i="1" kern="1200" dirty="0" smtClean="0">
                <a:solidFill>
                  <a:schemeClr val="tx1"/>
                </a:solidFill>
                <a:latin typeface="Arial" charset="0"/>
                <a:ea typeface="+mn-ea"/>
                <a:cs typeface="Arial" charset="0"/>
              </a:rPr>
              <a:t>Secure bonding.</a:t>
            </a:r>
            <a:r>
              <a:rPr lang="en-US" sz="1200" kern="1200" dirty="0" smtClean="0">
                <a:solidFill>
                  <a:schemeClr val="tx1"/>
                </a:solidFill>
                <a:latin typeface="Arial" charset="0"/>
                <a:ea typeface="+mn-ea"/>
                <a:cs typeface="Arial" charset="0"/>
              </a:rPr>
              <a:t> Many psychologists today emphasize the vital importance of the infant and toddler bonding with one or both parents, usually the mother. While the emotional availability of parents to their children is always important, probably there is no more crucial period than the first two years of life. Bonding or attachment seems to occur as a natural response to the parent’s provision of loving affection, warmth, and gentleness. This bonding provides the basis of security from which the child can venture forth and explore the world. A child who is securely attached to the mother will frequently venture forth to explore her world, return after short periods for a time of “emotional refueling,” followed by more and more confident explorations. If this process is successful, the child emerges between eighteen and thirty-six months of age with a secure sense of identity.</a:t>
            </a:r>
          </a:p>
          <a:p>
            <a:r>
              <a:rPr lang="en-US" sz="1200" b="1" i="1" kern="1200" dirty="0" smtClean="0">
                <a:solidFill>
                  <a:schemeClr val="tx1"/>
                </a:solidFill>
                <a:latin typeface="Arial" charset="0"/>
                <a:ea typeface="+mn-ea"/>
                <a:cs typeface="Arial" charset="0"/>
              </a:rPr>
              <a:t>Love shapes character.</a:t>
            </a:r>
            <a:r>
              <a:rPr lang="en-US" sz="1200" kern="1200" dirty="0" smtClean="0">
                <a:solidFill>
                  <a:schemeClr val="tx1"/>
                </a:solidFill>
                <a:latin typeface="Arial" charset="0"/>
                <a:ea typeface="+mn-ea"/>
                <a:cs typeface="Arial" charset="0"/>
              </a:rPr>
              <a:t> Is simply loving your child as an infant really a part of shaping your child’s sexual character? Absolutely. Our sexuality is a part of our relational nature, our capacity to give and receive love. Learning to love and be loved in the family is the true bedrock of all sexual development. When you give children a secure base of trust from which to launch out into the world, you are preparing them for oneness in an eventual marriage </a:t>
            </a:r>
          </a:p>
          <a:p>
            <a:r>
              <a:rPr lang="en-US" sz="1200" kern="1200" dirty="0" smtClean="0">
                <a:solidFill>
                  <a:schemeClr val="tx1"/>
                </a:solidFill>
                <a:latin typeface="Arial" charset="0"/>
                <a:ea typeface="+mn-ea"/>
                <a:cs typeface="Arial" charset="0"/>
              </a:rPr>
              <a:t>Thankfully, parents do not have to meet their child’s needs perfectly. One approach to psychology has coined the concept of being a “good enough” parent; a parent who is able to do a basically adequate job of meeting the child’s needs. Parenting is like the weaving of a grand tapestry; there are no critical threads, but rather what matters is the overall shape the artwork takes. And in our original sketch of the character of the child, bonding forms the foundation for meeting your child’s need for loving relatedness for the rest of life.</a:t>
            </a:r>
          </a:p>
          <a:p>
            <a:r>
              <a:rPr lang="en-US" sz="1200" kern="1200" dirty="0" smtClean="0">
                <a:solidFill>
                  <a:schemeClr val="tx1"/>
                </a:solidFill>
                <a:latin typeface="Arial" charset="0"/>
                <a:ea typeface="+mn-ea"/>
                <a:cs typeface="Arial" charset="0"/>
              </a:rPr>
              <a:t>Our relationship with very young children bears some striking resemblance to the Creation and Fall story, in which Adam and Eve lived in utter dependence upon God, and yet were given by God an existence and identity separate from Himself. They had the opportunity to choose. We live out in our families the same drama that occurred in the garden: We shower our children with love while allowing them, as they are able, to make choices that will shape their identities. We pray they will choose better than Adam and Eve. In this way they are separate in identity but connected and bonded to others through love and trust. In this loving family environment the child may grow to love God and others.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Arial" charset="0"/>
                <a:ea typeface="+mn-ea"/>
                <a:cs typeface="Arial" charset="0"/>
              </a:rPr>
              <a:t>The Centrality of Family</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 battle rages in our society to define the family. Proponents of gay rights, for instance, are attempting to redefine a same-sex couple as a family just as legitimate as a heterosexual couple. Where should the line between family and non-family be drawn? This is a moral question of whether there is one ideal of what a family is meant to be, or whether humans are free to define family as suits their needs of the time.</a:t>
            </a:r>
          </a:p>
          <a:p>
            <a:r>
              <a:rPr lang="en-US" sz="1200" b="1" i="1" kern="1200" dirty="0" smtClean="0">
                <a:solidFill>
                  <a:schemeClr val="tx1"/>
                </a:solidFill>
                <a:latin typeface="Arial" charset="0"/>
                <a:ea typeface="+mn-ea"/>
                <a:cs typeface="Arial" charset="0"/>
              </a:rPr>
              <a:t>Scripture’s picture of family.</a:t>
            </a:r>
            <a:r>
              <a:rPr lang="en-US" sz="1200" kern="1200" dirty="0" smtClean="0">
                <a:solidFill>
                  <a:schemeClr val="tx1"/>
                </a:solidFill>
                <a:latin typeface="Arial" charset="0"/>
                <a:ea typeface="+mn-ea"/>
                <a:cs typeface="Arial" charset="0"/>
              </a:rPr>
              <a:t> The thrust of Scripture is that God has an ideal for marriage and hence for families. That ideal is for one woman and one man to be united for life, and for children to spring from that union. This is what family is meant to be. Other groupings of people do not fully represent the ideal of what God meant families to be. God designed marriage as an earthly model of the singular devotion of Christ and His Church to each other (Ephesians 5), a devotion that permanently unites two different but equal and complementary types of beings (Christ and His people; a man and woman).</a:t>
            </a:r>
          </a:p>
          <a:p>
            <a:r>
              <a:rPr lang="en-US" sz="1200" kern="1200" dirty="0" smtClean="0">
                <a:solidFill>
                  <a:schemeClr val="tx1"/>
                </a:solidFill>
                <a:latin typeface="Arial" charset="0"/>
                <a:ea typeface="+mn-ea"/>
                <a:cs typeface="Arial" charset="0"/>
              </a:rPr>
              <a:t>Family—the ideal type of family God means all people to experience—is thus important to God as the primary place where He intends us to learn and experience love, devotion, and union. We need to teach this courageously, but not arrogantly, to our children. We need to teach that God’s ideal will for them is to marry and have children, if He should so bless them. We should extol the benefits and goodness of this path of life. </a:t>
            </a:r>
          </a:p>
          <a:p>
            <a:r>
              <a:rPr lang="en-US" sz="1200" kern="1200" dirty="0" smtClean="0">
                <a:solidFill>
                  <a:schemeClr val="tx1"/>
                </a:solidFill>
                <a:latin typeface="Arial" charset="0"/>
                <a:ea typeface="+mn-ea"/>
                <a:cs typeface="Arial" charset="0"/>
              </a:rPr>
              <a:t>At the same time, we should not in arrogance deny that some people experience much that is good in other family structures. Many people have no choice in living in other family forms. Many divorced parents never would have chosen that way of life had other options been possible. Few singles are unmarried by deliberate effort, and few childless couples are childless by choice. Others are in “nontraditional” families because of choices that in retrospect they recognize to have been wrong (for example, the teenage single mother). We should celebrate the good that God can work in those families. Even more, as believers we have the obligation to contribute to those persons experiencing as much of God’s blessing as possible by supporting, helping, and loving them and teaching our children to do the same.</a:t>
            </a:r>
          </a:p>
          <a:p>
            <a:r>
              <a:rPr lang="en-US" sz="1200" b="1" i="1" kern="1200" dirty="0" smtClean="0">
                <a:solidFill>
                  <a:schemeClr val="tx1"/>
                </a:solidFill>
                <a:latin typeface="Arial" charset="0"/>
                <a:ea typeface="+mn-ea"/>
                <a:cs typeface="Arial" charset="0"/>
              </a:rPr>
              <a:t>Teachable moments for the family.</a:t>
            </a:r>
            <a:r>
              <a:rPr lang="en-US" sz="1200" kern="1200" dirty="0" smtClean="0">
                <a:solidFill>
                  <a:schemeClr val="tx1"/>
                </a:solidFill>
                <a:latin typeface="Arial" charset="0"/>
                <a:ea typeface="+mn-ea"/>
                <a:cs typeface="Arial" charset="0"/>
              </a:rPr>
              <a:t> Perhaps the best way to teach these lessons is to seize upon teachable moments at weddings, confirmations, or baptisms, upon hearing of a divorce in the neighborhood, upon seeing a gay couple holding hands in public, or in interacting with children from single-parent homes. We can use these times to talk about God’s ideal. We can teach our children that their heart desire, which they will increasingly recognize as they grow, is to have one special other person with whom they can share life permanently, and that this is a good desire. We can teach them that the desire for oneness and union will not be met the way God meant it to be in cohabitation, a homosexual “marriage,” or any other arrangement that is outside of God’s ideal will. We can also use these times to talk about how we should think about arrangements that do not meet that ideal. In doing so, we should have the humility to admit that our own “traditional” families always fall short of God’s ideal as well, so that no one is in a position to boast.</a:t>
            </a:r>
          </a:p>
          <a:p>
            <a:r>
              <a:rPr lang="en-US" sz="1200" kern="1200" dirty="0" smtClean="0">
                <a:solidFill>
                  <a:schemeClr val="tx1"/>
                </a:solidFill>
                <a:latin typeface="Arial" charset="0"/>
                <a:ea typeface="+mn-ea"/>
                <a:cs typeface="Arial" charset="0"/>
              </a:rPr>
              <a:t>For example, a popular nonreligious “family book” on sexuality defines a family as “Two or more people who, regardless of gender, age (although one must be legally an adult), or marital status, elect to live together in commitment and trust in order to care for and about each other.” M. </a:t>
            </a:r>
            <a:r>
              <a:rPr lang="en-US" sz="1200" kern="1200" dirty="0" err="1" smtClean="0">
                <a:solidFill>
                  <a:schemeClr val="tx1"/>
                </a:solidFill>
                <a:latin typeface="Arial" charset="0"/>
                <a:ea typeface="+mn-ea"/>
                <a:cs typeface="Arial" charset="0"/>
              </a:rPr>
              <a:t>Calderone</a:t>
            </a:r>
            <a:r>
              <a:rPr lang="en-US" sz="1200" kern="1200" dirty="0" smtClean="0">
                <a:solidFill>
                  <a:schemeClr val="tx1"/>
                </a:solidFill>
                <a:latin typeface="Arial" charset="0"/>
                <a:ea typeface="+mn-ea"/>
                <a:cs typeface="Arial" charset="0"/>
              </a:rPr>
              <a:t> and E. Johnson, </a:t>
            </a:r>
            <a:r>
              <a:rPr lang="en-US" sz="1200" i="1" kern="1200" dirty="0" smtClean="0">
                <a:solidFill>
                  <a:schemeClr val="tx1"/>
                </a:solidFill>
                <a:latin typeface="Arial" charset="0"/>
                <a:ea typeface="+mn-ea"/>
                <a:cs typeface="Arial" charset="0"/>
              </a:rPr>
              <a:t>The Family Book About Sexuality</a:t>
            </a:r>
            <a:r>
              <a:rPr lang="en-US" sz="1200" kern="1200" dirty="0" smtClean="0">
                <a:solidFill>
                  <a:schemeClr val="tx1"/>
                </a:solidFill>
                <a:latin typeface="Arial" charset="0"/>
                <a:ea typeface="+mn-ea"/>
                <a:cs typeface="Arial" charset="0"/>
              </a:rPr>
              <a:t>, rev. ed. (New York: Harper &amp; Row, 1989), page 123.</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D1043A-C0D9-4C01-979D-2ECE4D6943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5D36AB-0012-442B-AC4C-78D1E8FEF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7AA4C2-9289-4AB8-9FAD-BE03D9F413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FD7A7-9F72-4DDA-A658-F0709ABE7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75A5354-B835-41A5-A7C5-86BD640C1C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9B1B74-F244-40F9-8D2F-9E8B7BCC08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23C816-990E-47DA-8C9E-633E24DDE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D8937-2B48-4DA8-B071-156F83207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ABDB2F8-76D8-4845-ABA0-93DBA4841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BEECC5-2142-4C24-A5E3-C4ECD61DF0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E9D463-8EE3-45DB-980E-C3F38909AA98}" type="slidenum">
              <a:rPr lang="en-US" smtClean="0"/>
              <a:pPr/>
              <a:t>‹#›</a:t>
            </a:fld>
            <a:endParaRPr lang="en-US"/>
          </a:p>
        </p:txBody>
      </p:sp>
      <p:sp>
        <p:nvSpPr>
          <p:cNvPr id="10" name="Picture Placeholder 9"/>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B55EEF-A385-4885-A826-E0801E3B92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C:\Users\dwilliams.FAOG.000\Desktop\Temporary%20Projects\260_whatdoyourkidsbelieve.wm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60_whatdoyourkidsbeliev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Creation</a:t>
            </a:r>
          </a:p>
        </p:txBody>
      </p:sp>
      <p:sp>
        <p:nvSpPr>
          <p:cNvPr id="64516" name="Rectangle 4"/>
          <p:cNvSpPr>
            <a:spLocks noGrp="1" noChangeArrowheads="1"/>
          </p:cNvSpPr>
          <p:nvPr>
            <p:ph idx="1"/>
          </p:nvPr>
        </p:nvSpPr>
        <p:spPr/>
        <p:txBody>
          <a:bodyPr>
            <a:normAutofit/>
          </a:bodyPr>
          <a:lstStyle/>
          <a:p>
            <a:r>
              <a:rPr lang="en-US" dirty="0"/>
              <a:t>Physical Beings</a:t>
            </a:r>
          </a:p>
          <a:p>
            <a:r>
              <a:rPr lang="en-US" dirty="0"/>
              <a:t>Sexual Beings</a:t>
            </a:r>
          </a:p>
          <a:p>
            <a:r>
              <a:rPr lang="en-US" dirty="0"/>
              <a:t>Relational Beings</a:t>
            </a:r>
          </a:p>
        </p:txBody>
      </p:sp>
      <p:pic>
        <p:nvPicPr>
          <p:cNvPr id="2050" name="Picture 2" descr="C:\Users\dwilliams.FAOG.000\AppData\Local\Microsoft\Windows\Temporary Internet Files\Content.IE5\3WEHP0CE\MPj04388470000[1].jpg"/>
          <p:cNvPicPr>
            <a:picLocks noChangeAspect="1" noChangeArrowheads="1"/>
          </p:cNvPicPr>
          <p:nvPr/>
        </p:nvPicPr>
        <p:blipFill>
          <a:blip r:embed="rId3"/>
          <a:srcRect/>
          <a:stretch>
            <a:fillRect/>
          </a:stretch>
        </p:blipFill>
        <p:spPr bwMode="auto">
          <a:xfrm>
            <a:off x="3200400" y="3551282"/>
            <a:ext cx="4953000" cy="3306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dissolve">
                                      <p:cBhvr>
                                        <p:cTn id="7" dur="500"/>
                                        <p:tgtEl>
                                          <p:spTgt spid="64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dissolve">
                                      <p:cBhvr>
                                        <p:cTn id="12" dur="5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6">
                                            <p:txEl>
                                              <p:pRg st="2" end="2"/>
                                            </p:txEl>
                                          </p:spTgt>
                                        </p:tgtEl>
                                        <p:attrNameLst>
                                          <p:attrName>style.visibility</p:attrName>
                                        </p:attrNameLst>
                                      </p:cBhvr>
                                      <p:to>
                                        <p:strVal val="visible"/>
                                      </p:to>
                                    </p:set>
                                    <p:animEffect transition="in" filter="dissolve">
                                      <p:cBhvr>
                                        <p:cTn id="17" dur="500"/>
                                        <p:tgtEl>
                                          <p:spTgt spid="645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Fall</a:t>
            </a:r>
          </a:p>
        </p:txBody>
      </p:sp>
      <p:pic>
        <p:nvPicPr>
          <p:cNvPr id="3074" name="Picture 2" descr="C:\Users\dwilliams.FAOG.000\AppData\Local\Microsoft\Windows\Temporary Internet Files\Content.IE5\3WEHP0CE\MCj03536290000[1].wmf"/>
          <p:cNvPicPr>
            <a:picLocks noGrp="1" noChangeAspect="1" noChangeArrowheads="1"/>
          </p:cNvPicPr>
          <p:nvPr>
            <p:ph idx="1"/>
          </p:nvPr>
        </p:nvPicPr>
        <p:blipFill>
          <a:blip r:embed="rId3"/>
          <a:srcRect/>
          <a:stretch>
            <a:fillRect/>
          </a:stretch>
        </p:blipFill>
        <p:spPr bwMode="auto">
          <a:xfrm>
            <a:off x="4419600" y="3581400"/>
            <a:ext cx="3527834" cy="30208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a:t>Redemption</a:t>
            </a:r>
          </a:p>
        </p:txBody>
      </p:sp>
      <p:pic>
        <p:nvPicPr>
          <p:cNvPr id="4100" name="Picture 4" descr="C:\Users\dwilliams.FAOG.000\AppData\Local\Microsoft\Windows\Temporary Internet Files\Content.IE5\RL7KT74Q\MCj04299810000[1].wmf"/>
          <p:cNvPicPr>
            <a:picLocks noGrp="1" noChangeAspect="1" noChangeArrowheads="1"/>
          </p:cNvPicPr>
          <p:nvPr>
            <p:ph idx="1"/>
          </p:nvPr>
        </p:nvPicPr>
        <p:blipFill>
          <a:blip r:embed="rId3"/>
          <a:srcRect/>
          <a:stretch>
            <a:fillRect/>
          </a:stretch>
        </p:blipFill>
        <p:spPr bwMode="auto">
          <a:xfrm>
            <a:off x="3581400" y="2895600"/>
            <a:ext cx="3219476" cy="32821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Glorification</a:t>
            </a:r>
          </a:p>
        </p:txBody>
      </p:sp>
      <p:pic>
        <p:nvPicPr>
          <p:cNvPr id="5123" name="Picture 3" descr="C:\Users\dwilliams.FAOG.000\AppData\Local\Microsoft\Windows\Temporary Internet Files\Content.IE5\3WEHP0CE\MPj04393180000[1].jpg"/>
          <p:cNvPicPr>
            <a:picLocks noGrp="1" noChangeAspect="1" noChangeArrowheads="1"/>
          </p:cNvPicPr>
          <p:nvPr>
            <p:ph idx="1"/>
          </p:nvPr>
        </p:nvPicPr>
        <p:blipFill>
          <a:blip r:embed="rId3"/>
          <a:srcRect/>
          <a:stretch>
            <a:fillRect/>
          </a:stretch>
        </p:blipFill>
        <p:spPr bwMode="auto">
          <a:xfrm>
            <a:off x="3276600" y="2011362"/>
            <a:ext cx="4846638" cy="48466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dirty="0" smtClean="0"/>
              <a:t>Applying the biblical foundation in teaching about sexuality</a:t>
            </a:r>
            <a:endParaRPr lang="en-US" dirty="0"/>
          </a:p>
        </p:txBody>
      </p:sp>
      <p:sp>
        <p:nvSpPr>
          <p:cNvPr id="75780" name="Rectangle 4"/>
          <p:cNvSpPr>
            <a:spLocks noGrp="1" noChangeArrowheads="1"/>
          </p:cNvSpPr>
          <p:nvPr>
            <p:ph type="body" idx="1"/>
          </p:nvPr>
        </p:nvSpPr>
        <p:spPr/>
        <p:txBody>
          <a:bodyPr>
            <a:normAutofit/>
          </a:bodyPr>
          <a:lstStyle/>
          <a:p>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200" dirty="0"/>
              <a:t>“You Are Loved”</a:t>
            </a:r>
          </a:p>
        </p:txBody>
      </p:sp>
      <p:pic>
        <p:nvPicPr>
          <p:cNvPr id="6146" name="Picture 2" descr="C:\Users\dwilliams.FAOG.000\AppData\Local\Microsoft\Windows\Temporary Internet Files\Content.IE5\3WEHP0CE\MPj04307780000[1].jpg"/>
          <p:cNvPicPr>
            <a:picLocks noGrp="1" noChangeAspect="1" noChangeArrowheads="1"/>
          </p:cNvPicPr>
          <p:nvPr>
            <p:ph idx="1"/>
          </p:nvPr>
        </p:nvPicPr>
        <p:blipFill>
          <a:blip r:embed="rId3" cstate="print"/>
          <a:srcRect/>
          <a:stretch>
            <a:fillRect/>
          </a:stretch>
        </p:blipFill>
        <p:spPr bwMode="auto">
          <a:xfrm>
            <a:off x="3962400" y="3906837"/>
            <a:ext cx="4061633" cy="27225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The Centrality of Family</a:t>
            </a:r>
          </a:p>
        </p:txBody>
      </p:sp>
      <p:pic>
        <p:nvPicPr>
          <p:cNvPr id="7170" name="Picture 2" descr="C:\Users\dwilliams.FAOG.000\AppData\Local\Microsoft\Windows\Temporary Internet Files\Content.IE5\E6TEVCEI\MPj04227890000[1].jpg"/>
          <p:cNvPicPr>
            <a:picLocks noGrp="1" noChangeAspect="1" noChangeArrowheads="1"/>
          </p:cNvPicPr>
          <p:nvPr>
            <p:ph idx="1"/>
          </p:nvPr>
        </p:nvPicPr>
        <p:blipFill>
          <a:blip r:embed="rId3"/>
          <a:srcRect/>
          <a:stretch>
            <a:fillRect/>
          </a:stretch>
        </p:blipFill>
        <p:spPr bwMode="auto">
          <a:xfrm>
            <a:off x="3124200" y="1858962"/>
            <a:ext cx="4846638" cy="48466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sz="4000" dirty="0"/>
              <a:t>God’s Law Is a Trustworthy Guide</a:t>
            </a:r>
          </a:p>
        </p:txBody>
      </p:sp>
      <p:pic>
        <p:nvPicPr>
          <p:cNvPr id="8194" name="Picture 2" descr="C:\Users\dwilliams.FAOG.000\AppData\Local\Microsoft\Windows\Temporary Internet Files\Content.IE5\3WEHP0CE\MCj01939860000[1].wmf"/>
          <p:cNvPicPr>
            <a:picLocks noGrp="1" noChangeAspect="1" noChangeArrowheads="1"/>
          </p:cNvPicPr>
          <p:nvPr>
            <p:ph idx="1"/>
          </p:nvPr>
        </p:nvPicPr>
        <p:blipFill>
          <a:blip r:embed="rId3"/>
          <a:srcRect/>
          <a:stretch>
            <a:fillRect/>
          </a:stretch>
        </p:blipFill>
        <p:spPr bwMode="auto">
          <a:xfrm>
            <a:off x="3886200" y="1752600"/>
            <a:ext cx="3873307" cy="48466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normAutofit fontScale="90000"/>
          </a:bodyPr>
          <a:lstStyle/>
          <a:p>
            <a:r>
              <a:rPr lang="en-US" dirty="0"/>
              <a:t>The Beginnings of Sexual Development</a:t>
            </a:r>
          </a:p>
        </p:txBody>
      </p:sp>
      <p:sp>
        <p:nvSpPr>
          <p:cNvPr id="5" name="Content Placeholder 4"/>
          <p:cNvSpPr>
            <a:spLocks noGrp="1"/>
          </p:cNvSpPr>
          <p:nvPr>
            <p:ph idx="1"/>
          </p:nvPr>
        </p:nvSpPr>
        <p:spPr/>
        <p:txBody>
          <a:bodyPr>
            <a:normAutofit/>
          </a:bodyPr>
          <a:lstStyle/>
          <a:p>
            <a:r>
              <a:rPr lang="en-US" dirty="0" smtClean="0"/>
              <a:t>Sexual Differences</a:t>
            </a:r>
          </a:p>
          <a:p>
            <a:r>
              <a:rPr lang="en-US" dirty="0" smtClean="0"/>
              <a:t>Gendered Brains</a:t>
            </a:r>
          </a:p>
          <a:p>
            <a:r>
              <a:rPr lang="en-US" dirty="0" smtClean="0"/>
              <a:t>Children Are Sexual Beings</a:t>
            </a:r>
            <a:endParaRPr lang="en-US" dirty="0"/>
          </a:p>
        </p:txBody>
      </p:sp>
      <p:pic>
        <p:nvPicPr>
          <p:cNvPr id="10242" name="Picture 2" descr="C:\Users\dwilliams.FAOG.000\AppData\Local\Microsoft\Windows\Temporary Internet Files\Content.IE5\RL7KT74Q\MCj04382290000[1].wmf"/>
          <p:cNvPicPr>
            <a:picLocks noChangeAspect="1" noChangeArrowheads="1"/>
          </p:cNvPicPr>
          <p:nvPr/>
        </p:nvPicPr>
        <p:blipFill>
          <a:blip r:embed="rId3"/>
          <a:srcRect/>
          <a:stretch>
            <a:fillRect/>
          </a:stretch>
        </p:blipFill>
        <p:spPr bwMode="auto">
          <a:xfrm>
            <a:off x="4114800" y="3886200"/>
            <a:ext cx="4118170" cy="2743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Be First to the Story</a:t>
            </a:r>
          </a:p>
        </p:txBody>
      </p:sp>
      <p:pic>
        <p:nvPicPr>
          <p:cNvPr id="11266" name="Picture 2" descr="C:\Users\dwilliams.FAOG.000\AppData\Local\Microsoft\Windows\Temporary Internet Files\Content.IE5\E6TEVCEI\MCj04258180000[1].wmf"/>
          <p:cNvPicPr>
            <a:picLocks noGrp="1" noChangeAspect="1" noChangeArrowheads="1"/>
          </p:cNvPicPr>
          <p:nvPr>
            <p:ph idx="1"/>
          </p:nvPr>
        </p:nvPicPr>
        <p:blipFill>
          <a:blip r:embed="rId3"/>
          <a:srcRect/>
          <a:stretch>
            <a:fillRect/>
          </a:stretch>
        </p:blipFill>
        <p:spPr bwMode="auto">
          <a:xfrm>
            <a:off x="3128962" y="3232944"/>
            <a:ext cx="3571879" cy="30154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0"/>
            <a:ext cx="3660648" cy="1676400"/>
          </a:xfrm>
        </p:spPr>
        <p:txBody>
          <a:bodyPr>
            <a:normAutofit fontScale="90000"/>
          </a:bodyPr>
          <a:lstStyle/>
          <a:p>
            <a:r>
              <a:rPr lang="en-US" dirty="0" smtClean="0"/>
              <a:t>What will your kids know about sex and who will tell them?</a:t>
            </a:r>
            <a:endParaRPr lang="en-US" dirty="0"/>
          </a:p>
        </p:txBody>
      </p:sp>
      <p:pic>
        <p:nvPicPr>
          <p:cNvPr id="449539" name="Picture 3" descr="C:\Users\dwilliams.FAOG.000\AppData\Local\Microsoft\Windows\Temporary Internet Files\Content.IE5\LNZMZC47\MPj04394540000[1].jpg"/>
          <p:cNvPicPr>
            <a:picLocks noChangeAspect="1" noChangeArrowheads="1"/>
          </p:cNvPicPr>
          <p:nvPr/>
        </p:nvPicPr>
        <p:blipFill>
          <a:blip r:embed="rId2"/>
          <a:srcRect/>
          <a:stretch>
            <a:fillRect/>
          </a:stretch>
        </p:blipFill>
        <p:spPr bwMode="auto">
          <a:xfrm>
            <a:off x="0" y="0"/>
            <a:ext cx="4285488"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p:nvPr>
        </p:nvSpPr>
        <p:spPr/>
        <p:txBody>
          <a:bodyPr>
            <a:normAutofit fontScale="90000"/>
          </a:bodyPr>
          <a:lstStyle/>
          <a:p>
            <a:r>
              <a:rPr lang="en-US" dirty="0" smtClean="0"/>
              <a:t>Power of Positive Responses</a:t>
            </a:r>
            <a:endParaRPr lang="en-US" dirty="0"/>
          </a:p>
        </p:txBody>
      </p:sp>
      <p:pic>
        <p:nvPicPr>
          <p:cNvPr id="12290" name="Picture 2" descr="C:\Users\dwilliams.FAOG.000\AppData\Local\Microsoft\Windows\Temporary Internet Files\Content.IE5\LNZMZC47\MPj04140390000[1].jpg"/>
          <p:cNvPicPr>
            <a:picLocks noChangeAspect="1" noChangeArrowheads="1"/>
          </p:cNvPicPr>
          <p:nvPr/>
        </p:nvPicPr>
        <p:blipFill>
          <a:blip r:embed="rId3" cstate="print"/>
          <a:srcRect/>
          <a:stretch>
            <a:fillRect/>
          </a:stretch>
        </p:blipFill>
        <p:spPr bwMode="auto">
          <a:xfrm>
            <a:off x="5105400" y="3124200"/>
            <a:ext cx="2173224" cy="31211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sz="4000" dirty="0"/>
              <a:t>Teaching Goodness by Teaching Words</a:t>
            </a:r>
          </a:p>
        </p:txBody>
      </p:sp>
      <p:pic>
        <p:nvPicPr>
          <p:cNvPr id="13314" name="Picture 2" descr="C:\Users\dwilliams.FAOG.000\AppData\Local\Microsoft\Windows\Temporary Internet Files\Content.IE5\RL7KT74Q\MCj04414300000[1].png"/>
          <p:cNvPicPr>
            <a:picLocks noChangeAspect="1" noChangeArrowheads="1"/>
          </p:cNvPicPr>
          <p:nvPr/>
        </p:nvPicPr>
        <p:blipFill>
          <a:blip r:embed="rId3"/>
          <a:srcRect/>
          <a:stretch>
            <a:fillRect/>
          </a:stretch>
        </p:blipFill>
        <p:spPr bwMode="auto">
          <a:xfrm>
            <a:off x="3581400" y="2438400"/>
            <a:ext cx="3657143" cy="365714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Copyright 2004</a:t>
            </a:r>
          </a:p>
          <a:p>
            <a:r>
              <a:rPr lang="en-US"/>
              <a:t>Donald F. Williams</a:t>
            </a:r>
          </a:p>
        </p:txBody>
      </p:sp>
      <p:sp>
        <p:nvSpPr>
          <p:cNvPr id="5" name="Slide Number Placeholder 4"/>
          <p:cNvSpPr>
            <a:spLocks noGrp="1"/>
          </p:cNvSpPr>
          <p:nvPr>
            <p:ph type="sldNum" sz="quarter" idx="12"/>
          </p:nvPr>
        </p:nvSpPr>
        <p:spPr/>
        <p:txBody>
          <a:bodyPr/>
          <a:lstStyle/>
          <a:p>
            <a:fld id="{B6F0C410-908D-4829-B680-871B14630E2F}" type="slidenum">
              <a:rPr lang="en-US"/>
              <a:pPr/>
              <a:t>22</a:t>
            </a:fld>
            <a:endParaRPr lang="en-US"/>
          </a:p>
        </p:txBody>
      </p:sp>
      <p:pic>
        <p:nvPicPr>
          <p:cNvPr id="63492" name="Picture 4" descr="FRS"/>
          <p:cNvPicPr>
            <a:picLocks noChangeAspect="1" noChangeArrowheads="1"/>
          </p:cNvPicPr>
          <p:nvPr/>
        </p:nvPicPr>
        <p:blipFill>
          <a:blip r:embed="rId3"/>
          <a:srcRect/>
          <a:stretch>
            <a:fillRect/>
          </a:stretch>
        </p:blipFill>
        <p:spPr bwMode="auto">
          <a:xfrm>
            <a:off x="990600" y="533400"/>
            <a:ext cx="6934200" cy="5911850"/>
          </a:xfrm>
          <a:prstGeom prst="rect">
            <a:avLst/>
          </a:prstGeom>
          <a:noFill/>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Copyright 2004</a:t>
            </a:r>
          </a:p>
          <a:p>
            <a:r>
              <a:rPr lang="en-US"/>
              <a:t>Donald F. Williams</a:t>
            </a:r>
          </a:p>
        </p:txBody>
      </p:sp>
      <p:sp>
        <p:nvSpPr>
          <p:cNvPr id="5" name="Slide Number Placeholder 3"/>
          <p:cNvSpPr>
            <a:spLocks noGrp="1"/>
          </p:cNvSpPr>
          <p:nvPr>
            <p:ph type="sldNum" sz="quarter" idx="12"/>
          </p:nvPr>
        </p:nvSpPr>
        <p:spPr/>
        <p:txBody>
          <a:bodyPr/>
          <a:lstStyle/>
          <a:p>
            <a:fld id="{80952ACD-517B-4678-9703-8A3944262DB4}" type="slidenum">
              <a:rPr lang="en-US"/>
              <a:pPr/>
              <a:t>23</a:t>
            </a:fld>
            <a:endParaRPr lang="en-US"/>
          </a:p>
        </p:txBody>
      </p:sp>
      <p:pic>
        <p:nvPicPr>
          <p:cNvPr id="64516" name="Picture 4" descr="MRO"/>
          <p:cNvPicPr>
            <a:picLocks noChangeAspect="1" noChangeArrowheads="1"/>
          </p:cNvPicPr>
          <p:nvPr/>
        </p:nvPicPr>
        <p:blipFill>
          <a:blip r:embed="rId3"/>
          <a:srcRect/>
          <a:stretch>
            <a:fillRect/>
          </a:stretch>
        </p:blipFill>
        <p:spPr bwMode="auto">
          <a:xfrm>
            <a:off x="1066800" y="838200"/>
            <a:ext cx="6934200" cy="5681663"/>
          </a:xfrm>
          <a:prstGeom prst="rect">
            <a:avLst/>
          </a:prstGeom>
          <a:noFill/>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a:t>Teaching Goodness by Sharing Our Praise to God</a:t>
            </a:r>
          </a:p>
        </p:txBody>
      </p:sp>
      <p:pic>
        <p:nvPicPr>
          <p:cNvPr id="14338" name="Picture 2" descr="C:\Users\dwilliams.FAOG.000\AppData\Local\Microsoft\Windows\Temporary Internet Files\Content.IE5\LNZMZC47\MPj04392460000[1].jpg"/>
          <p:cNvPicPr>
            <a:picLocks noChangeAspect="1" noChangeArrowheads="1"/>
          </p:cNvPicPr>
          <p:nvPr/>
        </p:nvPicPr>
        <p:blipFill>
          <a:blip r:embed="rId3"/>
          <a:srcRect/>
          <a:stretch>
            <a:fillRect/>
          </a:stretch>
        </p:blipFill>
        <p:spPr bwMode="auto">
          <a:xfrm>
            <a:off x="1524000" y="1371600"/>
            <a:ext cx="6400800" cy="51876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dirty="0"/>
              <a:t>Goodness and Touch</a:t>
            </a:r>
          </a:p>
        </p:txBody>
      </p:sp>
      <p:pic>
        <p:nvPicPr>
          <p:cNvPr id="15368" name="Picture 8" descr="C:\Users\dwilliams.FAOG.000\AppData\Local\Microsoft\Windows\Temporary Internet Files\Content.IE5\E6TEVCEI\MPj04386250000[1].jpg"/>
          <p:cNvPicPr>
            <a:picLocks noChangeAspect="1" noChangeArrowheads="1"/>
          </p:cNvPicPr>
          <p:nvPr/>
        </p:nvPicPr>
        <p:blipFill>
          <a:blip r:embed="rId3"/>
          <a:srcRect/>
          <a:stretch>
            <a:fillRect/>
          </a:stretch>
        </p:blipFill>
        <p:spPr bwMode="auto">
          <a:xfrm>
            <a:off x="5029200" y="2174153"/>
            <a:ext cx="3118104" cy="468384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z="4000" dirty="0"/>
              <a:t>Explaining Reproduction, Pregnancy, and Childbirth</a:t>
            </a:r>
          </a:p>
        </p:txBody>
      </p:sp>
      <p:pic>
        <p:nvPicPr>
          <p:cNvPr id="16386" name="Picture 2" descr="C:\Users\dwilliams.FAOG.000\AppData\Local\Microsoft\Windows\Temporary Internet Files\Content.IE5\LNZMZC47\MPj04244240000[1].jpg"/>
          <p:cNvPicPr>
            <a:picLocks noChangeAspect="1" noChangeArrowheads="1"/>
          </p:cNvPicPr>
          <p:nvPr/>
        </p:nvPicPr>
        <p:blipFill>
          <a:blip r:embed="rId3" cstate="print"/>
          <a:srcRect/>
          <a:stretch>
            <a:fillRect/>
          </a:stretch>
        </p:blipFill>
        <p:spPr bwMode="auto">
          <a:xfrm>
            <a:off x="3124200" y="3048000"/>
            <a:ext cx="4800600" cy="352169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z="4000" dirty="0"/>
              <a:t>Positive Anticipation of Sexual Growth</a:t>
            </a:r>
          </a:p>
        </p:txBody>
      </p:sp>
      <p:pic>
        <p:nvPicPr>
          <p:cNvPr id="17410" name="Picture 2" descr="C:\Users\dwilliams.FAOG.000\AppData\Local\Microsoft\Windows\Temporary Internet Files\Content.IE5\E6TEVCEI\MPj04328870000[1].jpg"/>
          <p:cNvPicPr>
            <a:picLocks noChangeAspect="1" noChangeArrowheads="1"/>
          </p:cNvPicPr>
          <p:nvPr/>
        </p:nvPicPr>
        <p:blipFill>
          <a:blip r:embed="rId3"/>
          <a:srcRect/>
          <a:stretch>
            <a:fillRect/>
          </a:stretch>
        </p:blipFill>
        <p:spPr bwMode="auto">
          <a:xfrm>
            <a:off x="4724400" y="1752600"/>
            <a:ext cx="3255845" cy="487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p:txBody>
          <a:bodyPr>
            <a:normAutofit fontScale="90000"/>
          </a:bodyPr>
          <a:lstStyle/>
          <a:p>
            <a:r>
              <a:rPr lang="en-US" dirty="0"/>
              <a:t>Teaching at a “Teachable Moment”</a:t>
            </a:r>
          </a:p>
        </p:txBody>
      </p:sp>
      <p:sp>
        <p:nvSpPr>
          <p:cNvPr id="97285" name="Rectangle 5"/>
          <p:cNvSpPr>
            <a:spLocks noGrp="1" noChangeArrowheads="1"/>
          </p:cNvSpPr>
          <p:nvPr>
            <p:ph idx="1"/>
          </p:nvPr>
        </p:nvSpPr>
        <p:spPr/>
        <p:txBody>
          <a:bodyPr>
            <a:normAutofit/>
          </a:bodyPr>
          <a:lstStyle/>
          <a:p>
            <a:r>
              <a:rPr lang="en-US" dirty="0" smtClean="0"/>
              <a:t>Parent-initiated Instruction</a:t>
            </a:r>
          </a:p>
          <a:p>
            <a:r>
              <a:rPr lang="en-US" dirty="0" smtClean="0"/>
              <a:t>Teachable Moments</a:t>
            </a:r>
          </a:p>
          <a:p>
            <a:r>
              <a:rPr lang="en-US" dirty="0" smtClean="0"/>
              <a:t>Responding to Questions</a:t>
            </a:r>
            <a:endParaRPr lang="en-US" dirty="0"/>
          </a:p>
        </p:txBody>
      </p:sp>
      <p:pic>
        <p:nvPicPr>
          <p:cNvPr id="18436" name="Picture 4" descr="C:\Users\dwilliams.FAOG.000\AppData\Local\Microsoft\Windows\Temporary Internet Files\Content.IE5\E6TEVCEI\MPj04222620000[1].jpg"/>
          <p:cNvPicPr>
            <a:picLocks noChangeAspect="1" noChangeArrowheads="1"/>
          </p:cNvPicPr>
          <p:nvPr/>
        </p:nvPicPr>
        <p:blipFill>
          <a:blip r:embed="rId3"/>
          <a:srcRect/>
          <a:stretch>
            <a:fillRect/>
          </a:stretch>
        </p:blipFill>
        <p:spPr bwMode="auto">
          <a:xfrm>
            <a:off x="5029200" y="2962792"/>
            <a:ext cx="3153445" cy="38952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sz="4000" dirty="0"/>
              <a:t>But What If I Don’t Know the Answer</a:t>
            </a:r>
          </a:p>
        </p:txBody>
      </p:sp>
      <p:pic>
        <p:nvPicPr>
          <p:cNvPr id="19458" name="Picture 2" descr="C:\Users\dwilliams.FAOG.000\AppData\Local\Microsoft\Windows\Temporary Internet Files\Content.IE5\LNZMZC47\MPj04222240000[1].jpg"/>
          <p:cNvPicPr>
            <a:picLocks noGrp="1" noChangeAspect="1" noChangeArrowheads="1"/>
          </p:cNvPicPr>
          <p:nvPr>
            <p:ph idx="1"/>
          </p:nvPr>
        </p:nvPicPr>
        <p:blipFill>
          <a:blip r:embed="rId3"/>
          <a:srcRect/>
          <a:stretch>
            <a:fillRect/>
          </a:stretch>
        </p:blipFill>
        <p:spPr bwMode="auto">
          <a:xfrm>
            <a:off x="4724400" y="1676400"/>
            <a:ext cx="3232670" cy="48466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dwilliams.FAOG.000\AppData\Local\Microsoft\Windows\Temporary Internet Files\Content.IE5\E6TEVCEI\MPj04265590000[1].jpg"/>
          <p:cNvPicPr>
            <a:picLocks noChangeAspect="1" noChangeArrowheads="1"/>
          </p:cNvPicPr>
          <p:nvPr/>
        </p:nvPicPr>
        <p:blipFill>
          <a:blip r:embed="rId2"/>
          <a:srcRect l="8354" r="6438"/>
          <a:stretch>
            <a:fillRect/>
          </a:stretch>
        </p:blipFill>
        <p:spPr bwMode="auto">
          <a:xfrm>
            <a:off x="0" y="0"/>
            <a:ext cx="3886200" cy="6858000"/>
          </a:xfrm>
          <a:prstGeom prst="rect">
            <a:avLst/>
          </a:prstGeom>
          <a:noFill/>
        </p:spPr>
      </p:pic>
      <p:sp>
        <p:nvSpPr>
          <p:cNvPr id="2050" name="Rectangle 2"/>
          <p:cNvSpPr>
            <a:spLocks noGrp="1" noChangeArrowheads="1"/>
          </p:cNvSpPr>
          <p:nvPr>
            <p:ph type="ctrTitle"/>
          </p:nvPr>
        </p:nvSpPr>
        <p:spPr>
          <a:xfrm>
            <a:off x="3733800" y="533400"/>
            <a:ext cx="5105400" cy="2868168"/>
          </a:xfrm>
        </p:spPr>
        <p:txBody>
          <a:bodyPr/>
          <a:lstStyle/>
          <a:p>
            <a:r>
              <a:rPr lang="en-US" dirty="0"/>
              <a:t>How and When To Tell Your Kids About Sex</a:t>
            </a:r>
          </a:p>
        </p:txBody>
      </p:sp>
      <p:sp>
        <p:nvSpPr>
          <p:cNvPr id="2051" name="Rectangle 3"/>
          <p:cNvSpPr>
            <a:spLocks noGrp="1" noChangeArrowheads="1"/>
          </p:cNvSpPr>
          <p:nvPr>
            <p:ph type="subTitle" idx="1"/>
          </p:nvPr>
        </p:nvSpPr>
        <p:spPr>
          <a:xfrm>
            <a:off x="3657600" y="3505200"/>
            <a:ext cx="5114779" cy="1101248"/>
          </a:xfrm>
        </p:spPr>
        <p:txBody>
          <a:bodyPr/>
          <a:lstStyle/>
          <a:p>
            <a:r>
              <a:rPr lang="en-US" dirty="0"/>
              <a:t>A Lifelong Approach To Shaping Your Child’s </a:t>
            </a:r>
            <a:r>
              <a:rPr lang="en-US"/>
              <a:t>Sexual </a:t>
            </a:r>
            <a:r>
              <a:rPr lang="en-US" smtClean="0"/>
              <a:t>Character</a:t>
            </a:r>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z="4000" dirty="0"/>
              <a:t>Preserving Manners and Privacy</a:t>
            </a:r>
          </a:p>
        </p:txBody>
      </p:sp>
      <p:pic>
        <p:nvPicPr>
          <p:cNvPr id="20482" name="Picture 2" descr="C:\Users\dwilliams.FAOG.000\AppData\Local\Microsoft\Windows\Temporary Internet Files\Content.IE5\LNZMZC47\MCj03559010000[1].wmf"/>
          <p:cNvPicPr>
            <a:picLocks noChangeAspect="1" noChangeArrowheads="1"/>
          </p:cNvPicPr>
          <p:nvPr/>
        </p:nvPicPr>
        <p:blipFill>
          <a:blip r:embed="rId3"/>
          <a:srcRect/>
          <a:stretch>
            <a:fillRect/>
          </a:stretch>
        </p:blipFill>
        <p:spPr bwMode="auto">
          <a:xfrm>
            <a:off x="4419600" y="1524000"/>
            <a:ext cx="3294431" cy="463446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Chapter 6</a:t>
            </a:r>
          </a:p>
        </p:txBody>
      </p:sp>
      <p:sp>
        <p:nvSpPr>
          <p:cNvPr id="107524" name="Rectangle 4"/>
          <p:cNvSpPr>
            <a:spLocks noGrp="1" noChangeArrowheads="1"/>
          </p:cNvSpPr>
          <p:nvPr>
            <p:ph type="body" idx="1"/>
          </p:nvPr>
        </p:nvSpPr>
        <p:spPr/>
        <p:txBody>
          <a:bodyPr/>
          <a:lstStyle/>
          <a:p>
            <a:r>
              <a:rPr lang="en-US" dirty="0"/>
              <a:t>Handling Sexual Curiosity and Sexual Play, Self-Stimulation, and Dirty Language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a:t>Sexual Pleasure- A Good Gift from God</a:t>
            </a:r>
          </a:p>
        </p:txBody>
      </p:sp>
      <p:sp>
        <p:nvSpPr>
          <p:cNvPr id="50180" name="Rectangle 4"/>
          <p:cNvSpPr>
            <a:spLocks noGrp="1" noChangeArrowheads="1"/>
          </p:cNvSpPr>
          <p:nvPr>
            <p:ph idx="1"/>
          </p:nvPr>
        </p:nvSpPr>
        <p:spPr/>
        <p:txBody>
          <a:bodyPr/>
          <a:lstStyle/>
          <a:p>
            <a:r>
              <a:rPr lang="en-US" dirty="0"/>
              <a:t>Why So Young?</a:t>
            </a:r>
          </a:p>
          <a:p>
            <a:r>
              <a:rPr lang="en-US" dirty="0"/>
              <a:t>Designed for Pleasure</a:t>
            </a:r>
          </a:p>
          <a:p>
            <a:endParaRPr lang="en-US" dirty="0"/>
          </a:p>
        </p:txBody>
      </p:sp>
      <p:pic>
        <p:nvPicPr>
          <p:cNvPr id="21506" name="Picture 2" descr="C:\Users\dwilliams.FAOG.000\AppData\Local\Microsoft\Windows\Temporary Internet Files\Content.IE5\E6TEVCEI\MPj04410390000[1].jpg"/>
          <p:cNvPicPr>
            <a:picLocks noChangeAspect="1" noChangeArrowheads="1"/>
          </p:cNvPicPr>
          <p:nvPr/>
        </p:nvPicPr>
        <p:blipFill>
          <a:blip r:embed="rId3"/>
          <a:srcRect/>
          <a:stretch>
            <a:fillRect/>
          </a:stretch>
        </p:blipFill>
        <p:spPr bwMode="auto">
          <a:xfrm>
            <a:off x="5105400" y="2362200"/>
            <a:ext cx="2718816" cy="40731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sz="4000" dirty="0"/>
              <a:t>Handling Sexual Curiosity and Play</a:t>
            </a:r>
          </a:p>
        </p:txBody>
      </p:sp>
      <p:pic>
        <p:nvPicPr>
          <p:cNvPr id="22530" name="Picture 2" descr="C:\Users\dwilliams.FAOG.000\AppData\Local\Microsoft\Windows\Temporary Internet Files\Content.IE5\LNZMZC47\MPj04310240000[1].jpg"/>
          <p:cNvPicPr>
            <a:picLocks noChangeAspect="1" noChangeArrowheads="1"/>
          </p:cNvPicPr>
          <p:nvPr/>
        </p:nvPicPr>
        <p:blipFill>
          <a:blip r:embed="rId3"/>
          <a:srcRect/>
          <a:stretch>
            <a:fillRect/>
          </a:stretch>
        </p:blipFill>
        <p:spPr bwMode="auto">
          <a:xfrm>
            <a:off x="3810000" y="2667000"/>
            <a:ext cx="4191000" cy="4191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t>Self-Stimulation</a:t>
            </a:r>
          </a:p>
        </p:txBody>
      </p:sp>
      <p:sp>
        <p:nvSpPr>
          <p:cNvPr id="111620" name="Rectangle 4"/>
          <p:cNvSpPr>
            <a:spLocks noGrp="1" noChangeArrowheads="1"/>
          </p:cNvSpPr>
          <p:nvPr>
            <p:ph idx="1"/>
          </p:nvPr>
        </p:nvSpPr>
        <p:spPr/>
        <p:txBody>
          <a:bodyPr>
            <a:normAutofit/>
          </a:bodyPr>
          <a:lstStyle/>
          <a:p>
            <a:r>
              <a:rPr lang="en-US" dirty="0"/>
              <a:t>Inappropriate Time and Place</a:t>
            </a:r>
          </a:p>
          <a:p>
            <a:r>
              <a:rPr lang="en-US" dirty="0"/>
              <a:t>Compensation for Neglect</a:t>
            </a:r>
          </a:p>
          <a:p>
            <a:r>
              <a:rPr lang="en-US" dirty="0"/>
              <a:t>Seeking Attention </a:t>
            </a:r>
          </a:p>
        </p:txBody>
      </p:sp>
      <p:pic>
        <p:nvPicPr>
          <p:cNvPr id="23554" name="Picture 2" descr="C:\Users\dwilliams.FAOG.000\AppData\Local\Microsoft\Windows\Temporary Internet Files\Content.IE5\3WEHP0CE\MPj03991590000[1].jpg"/>
          <p:cNvPicPr>
            <a:picLocks noChangeAspect="1" noChangeArrowheads="1"/>
          </p:cNvPicPr>
          <p:nvPr/>
        </p:nvPicPr>
        <p:blipFill>
          <a:blip r:embed="rId3"/>
          <a:srcRect/>
          <a:stretch>
            <a:fillRect/>
          </a:stretch>
        </p:blipFill>
        <p:spPr bwMode="auto">
          <a:xfrm>
            <a:off x="5606142" y="2514600"/>
            <a:ext cx="2318657" cy="40576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Handling “Dirty” Language</a:t>
            </a:r>
          </a:p>
        </p:txBody>
      </p:sp>
      <p:pic>
        <p:nvPicPr>
          <p:cNvPr id="24578" name="Picture 2" descr="C:\Users\dwilliams.FAOG.000\AppData\Local\Microsoft\Windows\Temporary Internet Files\Content.IE5\LNZMZC47\MCPE06551_0000[1].wmf"/>
          <p:cNvPicPr>
            <a:picLocks noChangeAspect="1" noChangeArrowheads="1"/>
          </p:cNvPicPr>
          <p:nvPr/>
        </p:nvPicPr>
        <p:blipFill>
          <a:blip r:embed="rId3"/>
          <a:srcRect/>
          <a:stretch>
            <a:fillRect/>
          </a:stretch>
        </p:blipFill>
        <p:spPr bwMode="auto">
          <a:xfrm>
            <a:off x="4800600" y="1685234"/>
            <a:ext cx="2776576" cy="51727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r>
              <a:rPr lang="en-US" dirty="0" smtClean="0"/>
              <a:t>Session Two:</a:t>
            </a:r>
            <a:endParaRPr lang="en-US" dirty="0"/>
          </a:p>
        </p:txBody>
      </p:sp>
      <p:sp>
        <p:nvSpPr>
          <p:cNvPr id="79876" name="Rectangle 4"/>
          <p:cNvSpPr>
            <a:spLocks noGrp="1" noChangeArrowheads="1"/>
          </p:cNvSpPr>
          <p:nvPr>
            <p:ph type="subTitle" idx="1"/>
          </p:nvPr>
        </p:nvSpPr>
        <p:spPr/>
        <p:txBody>
          <a:bodyPr/>
          <a:lstStyle/>
          <a:p>
            <a:r>
              <a:rPr lang="en-US" dirty="0" smtClean="0"/>
              <a:t>The Cornerstone</a:t>
            </a:r>
            <a:r>
              <a:rPr lang="en-US" baseline="0" dirty="0" smtClean="0"/>
              <a:t> Years – Infancy through Kindergarten</a:t>
            </a:r>
          </a:p>
          <a:p>
            <a:endParaRPr lang="en-US" dirty="0"/>
          </a:p>
        </p:txBody>
      </p:sp>
      <p:pic>
        <p:nvPicPr>
          <p:cNvPr id="1027" name="Picture 3" descr="C:\Users\dwilliams.FAOG.000\AppData\Local\Microsoft\Windows\Temporary Internet Files\Content.IE5\LNZMZC47\MPj04393980000[1].jpg"/>
          <p:cNvPicPr>
            <a:picLocks noChangeAspect="1" noChangeArrowheads="1"/>
          </p:cNvPicPr>
          <p:nvPr/>
        </p:nvPicPr>
        <p:blipFill>
          <a:blip r:embed="rId2" cstate="print"/>
          <a:srcRect/>
          <a:stretch>
            <a:fillRect/>
          </a:stretch>
        </p:blipFill>
        <p:spPr bwMode="auto">
          <a:xfrm>
            <a:off x="0" y="4696458"/>
            <a:ext cx="2667000" cy="2085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p:txBody>
          <a:bodyPr/>
          <a:lstStyle/>
          <a:p>
            <a:r>
              <a:rPr lang="en-US" dirty="0"/>
              <a:t>Discussion</a:t>
            </a:r>
          </a:p>
        </p:txBody>
      </p:sp>
      <p:sp>
        <p:nvSpPr>
          <p:cNvPr id="186375" name="Rectangle 7"/>
          <p:cNvSpPr>
            <a:spLocks noGrp="1" noChangeArrowheads="1"/>
          </p:cNvSpPr>
          <p:nvPr>
            <p:ph idx="1"/>
          </p:nvPr>
        </p:nvSpPr>
        <p:spPr/>
        <p:txBody>
          <a:bodyPr/>
          <a:lstStyle/>
          <a:p>
            <a:r>
              <a:rPr lang="en-US" dirty="0"/>
              <a:t>Share your name with those around you.</a:t>
            </a:r>
          </a:p>
          <a:p>
            <a:r>
              <a:rPr lang="en-US" dirty="0"/>
              <a:t>What are some goals parents often have for the sex education of their children?</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dirty="0"/>
              <a:t>Getting the Big Picture</a:t>
            </a:r>
            <a:endParaRPr lang="en-US" sz="4000" dirty="0"/>
          </a:p>
        </p:txBody>
      </p:sp>
      <p:sp>
        <p:nvSpPr>
          <p:cNvPr id="427011" name="Rectangle 3"/>
          <p:cNvSpPr>
            <a:spLocks noGrp="1" noChangeArrowheads="1"/>
          </p:cNvSpPr>
          <p:nvPr>
            <p:ph idx="1"/>
          </p:nvPr>
        </p:nvSpPr>
        <p:spPr/>
        <p:txBody>
          <a:bodyPr/>
          <a:lstStyle/>
          <a:p>
            <a:r>
              <a:rPr lang="en-US" dirty="0"/>
              <a:t>Primary Goal of Christian Parenting </a:t>
            </a:r>
          </a:p>
          <a:p>
            <a:pPr lvl="1"/>
            <a:r>
              <a:rPr lang="en-US" i="1" dirty="0"/>
              <a:t>to equip and empower our children to enter adulthood capable of living godly, wholesome, and fulfilled lives as Christian men and women, Christian wives and husbands.</a:t>
            </a:r>
          </a:p>
        </p:txBody>
      </p:sp>
      <p:pic>
        <p:nvPicPr>
          <p:cNvPr id="427012" name="Picture 4" descr="C:\Users\dwilliams.FAOG.000\AppData\Local\Microsoft\Windows\Temporary Internet Files\Content.IE5\3WEHP0CE\MPj04331790000[1].jpg"/>
          <p:cNvPicPr>
            <a:picLocks noChangeAspect="1" noChangeArrowheads="1"/>
          </p:cNvPicPr>
          <p:nvPr/>
        </p:nvPicPr>
        <p:blipFill>
          <a:blip r:embed="rId3" cstate="print"/>
          <a:srcRect/>
          <a:stretch>
            <a:fillRect/>
          </a:stretch>
        </p:blipFill>
        <p:spPr bwMode="auto">
          <a:xfrm>
            <a:off x="4165277" y="3733800"/>
            <a:ext cx="3759523" cy="2821432"/>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fontScale="90000"/>
          </a:bodyPr>
          <a:lstStyle/>
          <a:p>
            <a:r>
              <a:rPr lang="en-US" sz="4000" dirty="0"/>
              <a:t>Sex Education Goal for </a:t>
            </a:r>
            <a:br>
              <a:rPr lang="en-US" sz="4000" dirty="0"/>
            </a:br>
            <a:r>
              <a:rPr lang="en-US" sz="4000" dirty="0"/>
              <a:t>Christian Parents</a:t>
            </a:r>
          </a:p>
        </p:txBody>
      </p:sp>
      <p:sp>
        <p:nvSpPr>
          <p:cNvPr id="430083" name="Rectangle 3"/>
          <p:cNvSpPr>
            <a:spLocks noGrp="1" noChangeArrowheads="1"/>
          </p:cNvSpPr>
          <p:nvPr>
            <p:ph idx="1"/>
          </p:nvPr>
        </p:nvSpPr>
        <p:spPr/>
        <p:txBody>
          <a:bodyPr/>
          <a:lstStyle/>
          <a:p>
            <a:r>
              <a:rPr lang="en-US" dirty="0"/>
              <a:t>to prepare them to become the kinds of adults who can have deep and meaningful marriages filled with spiritual, sexual, and emotional intimacy, and who can have loving and deep family relationships and friendships. </a:t>
            </a:r>
            <a:endParaRPr lang="en-US" dirty="0" smtClean="0"/>
          </a:p>
        </p:txBody>
      </p:sp>
      <p:pic>
        <p:nvPicPr>
          <p:cNvPr id="430084" name="Picture 4" descr="C:\Users\dwilliams.FAOG.000\AppData\Local\Microsoft\Windows\Temporary Internet Files\Content.IE5\E6TEVCEI\MPj04394200000[1].jpg"/>
          <p:cNvPicPr>
            <a:picLocks noChangeAspect="1" noChangeArrowheads="1"/>
          </p:cNvPicPr>
          <p:nvPr/>
        </p:nvPicPr>
        <p:blipFill>
          <a:blip r:embed="rId3"/>
          <a:srcRect/>
          <a:stretch>
            <a:fillRect/>
          </a:stretch>
        </p:blipFill>
        <p:spPr bwMode="auto">
          <a:xfrm>
            <a:off x="3505200" y="3657600"/>
            <a:ext cx="4495800" cy="3001482"/>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Biblical Foundations for understanding Sexuality</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the four acts</a:t>
            </a:r>
            <a:endParaRPr lang="en-US" dirty="0"/>
          </a:p>
        </p:txBody>
      </p:sp>
      <p:sp>
        <p:nvSpPr>
          <p:cNvPr id="6" name="Text Placeholder 5"/>
          <p:cNvSpPr>
            <a:spLocks noGrp="1"/>
          </p:cNvSpPr>
          <p:nvPr>
            <p:ph type="body" idx="2"/>
          </p:nvPr>
        </p:nvSpPr>
        <p:spPr/>
        <p:txBody>
          <a:bodyPr/>
          <a:lstStyle/>
          <a:p>
            <a:endParaRPr lang="en-US"/>
          </a:p>
        </p:txBody>
      </p:sp>
      <p:graphicFrame>
        <p:nvGraphicFramePr>
          <p:cNvPr id="7" name="Content Placeholder 6"/>
          <p:cNvGraphicFramePr>
            <a:graphicFrameLocks noGrp="1"/>
          </p:cNvGraphicFramePr>
          <p:nvPr>
            <p:ph sz="half" idx="1"/>
          </p:nvPr>
        </p:nvGraphicFramePr>
        <p:xfrm>
          <a:off x="457200" y="2133600"/>
          <a:ext cx="7239000" cy="437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1292</TotalTime>
  <Words>9042</Words>
  <Application>Microsoft Office PowerPoint</Application>
  <PresentationFormat>On-screen Show (4:3)</PresentationFormat>
  <Paragraphs>246</Paragraphs>
  <Slides>35</Slides>
  <Notes>27</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Opulent</vt:lpstr>
      <vt:lpstr>Slide 1</vt:lpstr>
      <vt:lpstr>What will your kids know about sex and who will tell them?</vt:lpstr>
      <vt:lpstr>How and When To Tell Your Kids About Sex</vt:lpstr>
      <vt:lpstr>Session Two:</vt:lpstr>
      <vt:lpstr>Discussion</vt:lpstr>
      <vt:lpstr>Getting the Big Picture</vt:lpstr>
      <vt:lpstr>Sex Education Goal for  Christian Parents</vt:lpstr>
      <vt:lpstr>Biblical Foundations for understanding Sexuality</vt:lpstr>
      <vt:lpstr>the four acts</vt:lpstr>
      <vt:lpstr>Creation</vt:lpstr>
      <vt:lpstr>Fall</vt:lpstr>
      <vt:lpstr>Redemption</vt:lpstr>
      <vt:lpstr>Glorification</vt:lpstr>
      <vt:lpstr>Applying the biblical foundation in teaching about sexuality</vt:lpstr>
      <vt:lpstr>“You Are Loved”</vt:lpstr>
      <vt:lpstr>The Centrality of Family</vt:lpstr>
      <vt:lpstr>God’s Law Is a Trustworthy Guide</vt:lpstr>
      <vt:lpstr>The Beginnings of Sexual Development</vt:lpstr>
      <vt:lpstr>Be First to the Story</vt:lpstr>
      <vt:lpstr>Power of Positive Responses</vt:lpstr>
      <vt:lpstr>Teaching Goodness by Teaching Words</vt:lpstr>
      <vt:lpstr>Slide 22</vt:lpstr>
      <vt:lpstr>Slide 23</vt:lpstr>
      <vt:lpstr>Teaching Goodness by Sharing Our Praise to God</vt:lpstr>
      <vt:lpstr>Goodness and Touch</vt:lpstr>
      <vt:lpstr>Explaining Reproduction, Pregnancy, and Childbirth</vt:lpstr>
      <vt:lpstr>Positive Anticipation of Sexual Growth</vt:lpstr>
      <vt:lpstr>Teaching at a “Teachable Moment”</vt:lpstr>
      <vt:lpstr>But What If I Don’t Know the Answer</vt:lpstr>
      <vt:lpstr>Preserving Manners and Privacy</vt:lpstr>
      <vt:lpstr>Chapter 6</vt:lpstr>
      <vt:lpstr>Sexual Pleasure- A Good Gift from God</vt:lpstr>
      <vt:lpstr>Handling Sexual Curiosity and Play</vt:lpstr>
      <vt:lpstr>Self-Stimulation</vt:lpstr>
      <vt:lpstr>Handling “Dirty” Language</vt:lpstr>
    </vt:vector>
  </TitlesOfParts>
  <Company>First Assembly of God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When To Tell Your Kids About Sex</dc:title>
  <dc:creator>Christina Amaro</dc:creator>
  <cp:lastModifiedBy>Donald F. Williams</cp:lastModifiedBy>
  <cp:revision>88</cp:revision>
  <dcterms:created xsi:type="dcterms:W3CDTF">2007-02-15T14:18:04Z</dcterms:created>
  <dcterms:modified xsi:type="dcterms:W3CDTF">2009-06-04T00:58:36Z</dcterms:modified>
</cp:coreProperties>
</file>